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7.xml" ContentType="application/vnd.openxmlformats-officedocument.presentationml.tags+xml"/>
  <Override PartName="/ppt/notesSlides/notesSlide3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77.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265" r:id="rId3"/>
    <p:sldId id="267" r:id="rId4"/>
    <p:sldId id="268" r:id="rId5"/>
    <p:sldId id="271" r:id="rId6"/>
    <p:sldId id="272" r:id="rId7"/>
    <p:sldId id="273" r:id="rId8"/>
    <p:sldId id="274" r:id="rId9"/>
    <p:sldId id="275" r:id="rId10"/>
    <p:sldId id="285" r:id="rId11"/>
    <p:sldId id="286" r:id="rId12"/>
    <p:sldId id="287" r:id="rId13"/>
    <p:sldId id="288" r:id="rId14"/>
    <p:sldId id="289" r:id="rId15"/>
    <p:sldId id="290" r:id="rId16"/>
    <p:sldId id="291" r:id="rId17"/>
    <p:sldId id="283" r:id="rId18"/>
    <p:sldId id="284" r:id="rId19"/>
    <p:sldId id="295" r:id="rId20"/>
    <p:sldId id="293" r:id="rId21"/>
    <p:sldId id="294" r:id="rId22"/>
    <p:sldId id="296" r:id="rId23"/>
    <p:sldId id="298" r:id="rId24"/>
    <p:sldId id="299" r:id="rId25"/>
    <p:sldId id="308" r:id="rId26"/>
    <p:sldId id="309" r:id="rId27"/>
    <p:sldId id="301" r:id="rId28"/>
    <p:sldId id="302" r:id="rId29"/>
    <p:sldId id="303" r:id="rId30"/>
    <p:sldId id="304" r:id="rId31"/>
    <p:sldId id="305" r:id="rId32"/>
    <p:sldId id="306" r:id="rId33"/>
    <p:sldId id="307" r:id="rId34"/>
    <p:sldId id="312" r:id="rId35"/>
    <p:sldId id="890" r:id="rId36"/>
    <p:sldId id="891" r:id="rId37"/>
    <p:sldId id="892" r:id="rId38"/>
    <p:sldId id="313" r:id="rId39"/>
    <p:sldId id="810" r:id="rId40"/>
    <p:sldId id="811" r:id="rId41"/>
    <p:sldId id="812" r:id="rId42"/>
    <p:sldId id="813" r:id="rId43"/>
    <p:sldId id="814" r:id="rId44"/>
    <p:sldId id="816" r:id="rId45"/>
    <p:sldId id="817" r:id="rId46"/>
    <p:sldId id="316" r:id="rId47"/>
    <p:sldId id="809" r:id="rId48"/>
    <p:sldId id="317" r:id="rId49"/>
    <p:sldId id="819" r:id="rId50"/>
    <p:sldId id="828" r:id="rId51"/>
    <p:sldId id="916" r:id="rId52"/>
    <p:sldId id="917" r:id="rId53"/>
    <p:sldId id="918" r:id="rId54"/>
    <p:sldId id="829" r:id="rId55"/>
    <p:sldId id="830" r:id="rId56"/>
    <p:sldId id="831" r:id="rId57"/>
    <p:sldId id="919" r:id="rId58"/>
    <p:sldId id="832" r:id="rId59"/>
    <p:sldId id="847" r:id="rId60"/>
    <p:sldId id="848" r:id="rId61"/>
    <p:sldId id="849" r:id="rId62"/>
    <p:sldId id="850" r:id="rId63"/>
    <p:sldId id="851" r:id="rId64"/>
    <p:sldId id="920" r:id="rId65"/>
    <p:sldId id="922" r:id="rId66"/>
    <p:sldId id="852" r:id="rId67"/>
    <p:sldId id="886" r:id="rId68"/>
    <p:sldId id="887" r:id="rId69"/>
    <p:sldId id="855" r:id="rId70"/>
    <p:sldId id="856" r:id="rId71"/>
    <p:sldId id="857" r:id="rId72"/>
    <p:sldId id="858" r:id="rId73"/>
    <p:sldId id="859" r:id="rId74"/>
    <p:sldId id="860" r:id="rId75"/>
    <p:sldId id="861" r:id="rId76"/>
    <p:sldId id="862" r:id="rId77"/>
    <p:sldId id="863" r:id="rId78"/>
    <p:sldId id="864" r:id="rId79"/>
    <p:sldId id="865" r:id="rId80"/>
    <p:sldId id="866" r:id="rId81"/>
    <p:sldId id="867" r:id="rId82"/>
    <p:sldId id="904" r:id="rId83"/>
    <p:sldId id="905" r:id="rId84"/>
    <p:sldId id="906" r:id="rId85"/>
    <p:sldId id="907" r:id="rId86"/>
    <p:sldId id="908" r:id="rId87"/>
    <p:sldId id="909" r:id="rId88"/>
    <p:sldId id="911" r:id="rId89"/>
    <p:sldId id="912" r:id="rId90"/>
    <p:sldId id="913" r:id="rId91"/>
    <p:sldId id="914" r:id="rId92"/>
    <p:sldId id="915" r:id="rId93"/>
    <p:sldId id="881" r:id="rId94"/>
    <p:sldId id="882" r:id="rId95"/>
    <p:sldId id="883" r:id="rId96"/>
    <p:sldId id="884" r:id="rId97"/>
    <p:sldId id="885" r:id="rId98"/>
    <p:sldId id="315" r:id="rId99"/>
    <p:sldId id="893" r:id="rId100"/>
    <p:sldId id="894" r:id="rId101"/>
    <p:sldId id="895" r:id="rId102"/>
    <p:sldId id="896" r:id="rId103"/>
    <p:sldId id="897" r:id="rId104"/>
    <p:sldId id="898" r:id="rId105"/>
    <p:sldId id="276" r:id="rId106"/>
    <p:sldId id="277" r:id="rId107"/>
    <p:sldId id="278" r:id="rId108"/>
    <p:sldId id="279" r:id="rId109"/>
    <p:sldId id="280" r:id="rId110"/>
    <p:sldId id="281" r:id="rId111"/>
    <p:sldId id="282" r:id="rId112"/>
    <p:sldId id="899" r:id="rId113"/>
    <p:sldId id="900" r:id="rId114"/>
    <p:sldId id="901" r:id="rId115"/>
    <p:sldId id="902" r:id="rId116"/>
    <p:sldId id="90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D3"/>
    <a:srgbClr val="02050D"/>
    <a:srgbClr val="78B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3"/>
    <p:restoredTop sz="83258"/>
  </p:normalViewPr>
  <p:slideViewPr>
    <p:cSldViewPr snapToGrid="0" snapToObjects="1">
      <p:cViewPr>
        <p:scale>
          <a:sx n="77" d="100"/>
          <a:sy n="77" d="100"/>
        </p:scale>
        <p:origin x="2296" y="1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7" Type="http://schemas.openxmlformats.org/officeDocument/2006/relationships/hyperlink" Target="https://en.wikipedia.org/wiki/Andrey_Markov#cite_note-:0-3"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Markov_process" TargetMode="External"/><Relationship Id="rId5" Type="http://schemas.openxmlformats.org/officeDocument/2006/relationships/hyperlink" Target="https://en.wikipedia.org/wiki/Markov_chain" TargetMode="External"/><Relationship Id="rId4" Type="http://schemas.openxmlformats.org/officeDocument/2006/relationships/hyperlink" Target="https://en.wikipedia.org/wiki/Stochastic_proc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112.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search.</a:t>
            </a:r>
          </a:p>
          <a:p>
            <a:endParaRPr lang="en-US" dirty="0"/>
          </a:p>
          <a:p>
            <a:r>
              <a:rPr lang="en-US" dirty="0"/>
              <a:t>So far, we've mainly examined deterministic problem settings, where the outcome of every action that we take is perfectly predictable. In this module, we'll introduce the notion of a </a:t>
            </a:r>
            <a:r>
              <a:rPr lang="en-US" dirty="0" err="1"/>
              <a:t>stc</a:t>
            </a:r>
            <a:r>
              <a:rPr lang="en-US" dirty="0"/>
              <a:t>. Or probabilistic task environment where the agent will have to figure out what's the best action to take, even when the outcome of that action is uncertain, we'll introduce a new problem formulation called a Markov decision process, or MDP for short.</a:t>
            </a:r>
          </a:p>
          <a:p>
            <a:endParaRPr lang="en-US" dirty="0"/>
          </a:p>
          <a:p>
            <a:r>
              <a:rPr lang="en-US" dirty="0"/>
              <a:t>MDPs are a kind of non-deterministic search problem. They're applicable in a fully observable task environment where we have to make a sequence of decisions. And where the outcome of our actions is non-deterministic. In the previous search problems that we've looked at, the solution has always been a plan.</a:t>
            </a:r>
          </a:p>
          <a:p>
            <a:endParaRPr lang="en-US" dirty="0"/>
          </a:p>
          <a:p>
            <a:r>
              <a:rPr lang="en-US" dirty="0"/>
              <a:t>The plan corresponds to the shortest sequence of actions that we could take to go from our start state to one of our goal states. However, because of the non-determinism in MDPs, that kind of single sequence of actions is not </a:t>
            </a:r>
            <a:r>
              <a:rPr lang="en-US" dirty="0" err="1"/>
              <a:t>gonna</a:t>
            </a:r>
            <a:r>
              <a:rPr lang="en-US" dirty="0"/>
              <a:t> work as a solution . You can imagine that if you executed that sequence of actions, you may end up in a state that isn't a goal state.</a:t>
            </a:r>
          </a:p>
          <a:p>
            <a:endParaRPr lang="en-US" dirty="0"/>
          </a:p>
          <a:p>
            <a:r>
              <a:rPr lang="en-US" dirty="0"/>
              <a:t>Therefore, we're </a:t>
            </a:r>
            <a:r>
              <a:rPr lang="en-US" dirty="0" err="1"/>
              <a:t>gonna</a:t>
            </a:r>
            <a:r>
              <a:rPr lang="en-US" dirty="0"/>
              <a:t> need a different kind of solution to MDPs. A solution for an MDP is </a:t>
            </a:r>
            <a:r>
              <a:rPr lang="en-US" dirty="0" err="1"/>
              <a:t>gonna</a:t>
            </a:r>
            <a:r>
              <a:rPr lang="en-US" dirty="0"/>
              <a:t> be something new called the policy. A policy takes in a state and returns the best action that an agent could take when it finds itself in that. . One way of solving MDPs is via the Expect AAC search algorithm, which we saw in the games and adversarial search module.</a:t>
            </a:r>
          </a:p>
          <a:p>
            <a:endParaRPr lang="en-US" dirty="0"/>
          </a:p>
          <a:p>
            <a:r>
              <a:rPr lang="en-US" dirty="0"/>
              <a:t>We'll also take a look at several other algorithms for solving MDPs, including value iteration and policy iteration. MDPs will also introduce other important concepts like the notion of additive rewards and the notion of a probabilistic transition. , all of the components that we learn about in this MDP module will also be very useful when we reach the reinforcement learning module.</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3311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962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6759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82628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895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8300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5587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84307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246047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a typeface="ＭＳ Ｐゴシック" pitchFamily="34" charset="-128"/>
              </a:rPr>
            </a:br>
            <a:r>
              <a:rPr lang="en-US" sz="1200" b="1" i="0" u="none" strike="noStrike" kern="1200" dirty="0">
                <a:solidFill>
                  <a:schemeClr val="tx1"/>
                </a:solidFill>
                <a:effectLst/>
                <a:latin typeface="Arial" pitchFamily="34" charset="0"/>
                <a:ea typeface="+mn-ea"/>
                <a:cs typeface="+mn-cs"/>
              </a:rPr>
              <a:t>Andrey </a:t>
            </a:r>
            <a:r>
              <a:rPr lang="en-US" sz="1200" b="1" i="0" u="none" strike="noStrike" kern="1200" dirty="0" err="1">
                <a:solidFill>
                  <a:schemeClr val="tx1"/>
                </a:solidFill>
                <a:effectLst/>
                <a:latin typeface="Arial" pitchFamily="34" charset="0"/>
                <a:ea typeface="+mn-ea"/>
                <a:cs typeface="+mn-cs"/>
              </a:rPr>
              <a:t>Andreyevich</a:t>
            </a:r>
            <a:r>
              <a:rPr lang="en-US" sz="1200" b="1" i="0" u="none" strike="noStrike" kern="1200" dirty="0">
                <a:solidFill>
                  <a:schemeClr val="tx1"/>
                </a:solidFill>
                <a:effectLst/>
                <a:latin typeface="Arial" pitchFamily="34" charset="0"/>
                <a:ea typeface="+mn-ea"/>
                <a:cs typeface="+mn-cs"/>
              </a:rPr>
              <a:t> Markov</a:t>
            </a:r>
            <a:r>
              <a:rPr lang="en-US" sz="1200" b="0" i="0" u="none" strike="noStrike" kern="1200" baseline="30000" dirty="0">
                <a:solidFill>
                  <a:schemeClr val="tx1"/>
                </a:solidFill>
                <a:effectLst/>
                <a:latin typeface="Arial" pitchFamily="34" charset="0"/>
                <a:ea typeface="+mn-ea"/>
                <a:cs typeface="+mn-cs"/>
                <a:hlinkClick r:id="rId3"/>
              </a:rPr>
              <a:t>[a]</a:t>
            </a:r>
            <a:r>
              <a:rPr lang="en-US" sz="1200" b="0" i="0" u="none" strike="noStrike" kern="1200" dirty="0">
                <a:solidFill>
                  <a:schemeClr val="tx1"/>
                </a:solidFill>
                <a:effectLst/>
                <a:latin typeface="Arial" pitchFamily="34" charset="0"/>
                <a:ea typeface="+mn-ea"/>
                <a:cs typeface="+mn-cs"/>
              </a:rPr>
              <a:t> (1856–1922) was a Russian mathematician best known for his work on </a:t>
            </a:r>
            <a:r>
              <a:rPr lang="en-US" sz="1200" b="0" i="0" u="none" strike="noStrike" kern="1200" dirty="0">
                <a:solidFill>
                  <a:schemeClr val="tx1"/>
                </a:solidFill>
                <a:effectLst/>
                <a:latin typeface="Arial" pitchFamily="34" charset="0"/>
                <a:ea typeface="+mn-ea"/>
                <a:cs typeface="+mn-cs"/>
                <a:hlinkClick r:id="rId4" tooltip="Stochastic process"/>
              </a:rPr>
              <a:t>stochastic processes</a:t>
            </a:r>
            <a:r>
              <a:rPr lang="en-US" sz="1200" b="0" i="0" u="none" strike="noStrike" kern="1200" dirty="0">
                <a:solidFill>
                  <a:schemeClr val="tx1"/>
                </a:solidFill>
                <a:effectLst/>
                <a:latin typeface="Arial" pitchFamily="34" charset="0"/>
                <a:ea typeface="+mn-ea"/>
                <a:cs typeface="+mn-cs"/>
              </a:rPr>
              <a:t>. A primary subject of his research later became known as </a:t>
            </a:r>
            <a:r>
              <a:rPr lang="en-US" sz="1200" b="0" i="0" u="none" strike="noStrike" kern="1200" dirty="0">
                <a:solidFill>
                  <a:schemeClr val="tx1"/>
                </a:solidFill>
                <a:effectLst/>
                <a:latin typeface="Arial" pitchFamily="34" charset="0"/>
                <a:ea typeface="+mn-ea"/>
                <a:cs typeface="+mn-cs"/>
                <a:hlinkClick r:id="rId5" tooltip="Markov chain"/>
              </a:rPr>
              <a:t>Markov chains</a:t>
            </a:r>
            <a:r>
              <a:rPr lang="en-US" sz="1200" b="0" i="0" u="none" strike="noStrike" kern="1200" dirty="0">
                <a:solidFill>
                  <a:schemeClr val="tx1"/>
                </a:solidFill>
                <a:effectLst/>
                <a:latin typeface="Arial" pitchFamily="34" charset="0"/>
                <a:ea typeface="+mn-ea"/>
                <a:cs typeface="+mn-cs"/>
              </a:rPr>
              <a:t> and </a:t>
            </a:r>
            <a:r>
              <a:rPr lang="en-US" sz="1200" b="0" i="0" u="none" strike="noStrike" kern="1200" dirty="0">
                <a:solidFill>
                  <a:schemeClr val="tx1"/>
                </a:solidFill>
                <a:effectLst/>
                <a:latin typeface="Arial" pitchFamily="34" charset="0"/>
                <a:ea typeface="+mn-ea"/>
                <a:cs typeface="+mn-cs"/>
                <a:hlinkClick r:id="rId6" tooltip="Markov process"/>
              </a:rPr>
              <a:t>Markov processes</a:t>
            </a:r>
            <a:r>
              <a:rPr lang="en-US" sz="1200" b="0" i="0" u="none" strike="noStrike" kern="1200" dirty="0">
                <a:solidFill>
                  <a:schemeClr val="tx1"/>
                </a:solidFill>
                <a:effectLst/>
                <a:latin typeface="Arial" pitchFamily="34" charset="0"/>
                <a:ea typeface="+mn-ea"/>
                <a:cs typeface="+mn-cs"/>
              </a:rPr>
              <a:t>.</a:t>
            </a:r>
            <a:r>
              <a:rPr lang="en-US" sz="1200" b="0" i="0" u="none" strike="noStrike" kern="1200" baseline="30000" dirty="0">
                <a:solidFill>
                  <a:schemeClr val="tx1"/>
                </a:solidFill>
                <a:effectLst/>
                <a:latin typeface="Arial" pitchFamily="34" charset="0"/>
                <a:ea typeface="+mn-ea"/>
                <a:cs typeface="+mn-cs"/>
                <a:hlinkClick r:id="rId7"/>
              </a:rPr>
              <a:t>[2]</a:t>
            </a:r>
            <a:br>
              <a:rPr lang="en-US" sz="1200" b="0" i="0" u="none" strike="noStrike" kern="1200" baseline="30000" dirty="0">
                <a:solidFill>
                  <a:schemeClr val="tx1"/>
                </a:solidFill>
                <a:effectLst/>
                <a:latin typeface="Arial" pitchFamily="34" charset="0"/>
                <a:ea typeface="+mn-ea"/>
                <a:cs typeface="+mn-cs"/>
              </a:rPr>
            </a:br>
            <a:br>
              <a:rPr lang="en-US" sz="1200" b="0" i="0" u="none" strike="noStrike" kern="1200" baseline="30000" dirty="0">
                <a:solidFill>
                  <a:schemeClr val="tx1"/>
                </a:solidFill>
                <a:effectLst/>
                <a:latin typeface="Arial" pitchFamily="34" charset="0"/>
                <a:ea typeface="+mn-ea"/>
                <a:cs typeface="+mn-cs"/>
              </a:rPr>
            </a:br>
            <a:r>
              <a:rPr lang="en-US" sz="1200" b="0" i="0" u="none" strike="noStrike" kern="1200" dirty="0">
                <a:solidFill>
                  <a:schemeClr val="tx1"/>
                </a:solidFill>
                <a:effectLst/>
                <a:latin typeface="Arial" pitchFamily="34" charset="0"/>
                <a:ea typeface="+mn-ea"/>
                <a:cs typeface="+mn-cs"/>
              </a:rPr>
              <a:t>Imagine examining the first 20,000 </a:t>
            </a:r>
            <a:r>
              <a:rPr lang="en-US" sz="1200" b="1" i="0" u="none" strike="noStrike" kern="1200" dirty="0">
                <a:solidFill>
                  <a:schemeClr val="tx1"/>
                </a:solidFill>
                <a:effectLst/>
                <a:latin typeface="Arial" pitchFamily="34" charset="0"/>
                <a:ea typeface="+mn-ea"/>
                <a:cs typeface="+mn-cs"/>
              </a:rPr>
              <a:t>letters</a:t>
            </a:r>
            <a:r>
              <a:rPr lang="en-US" sz="1200" b="0" i="0" u="none" strike="noStrike" kern="1200" dirty="0">
                <a:solidFill>
                  <a:schemeClr val="tx1"/>
                </a:solidFill>
                <a:effectLst/>
                <a:latin typeface="Arial" pitchFamily="34" charset="0"/>
                <a:ea typeface="+mn-ea"/>
                <a:cs typeface="+mn-cs"/>
              </a:rPr>
              <a:t> of a book, </a:t>
            </a:r>
            <a:r>
              <a:rPr lang="en-US" sz="1200" b="1" i="0" u="none" strike="noStrike" kern="1200" dirty="0">
                <a:solidFill>
                  <a:schemeClr val="tx1"/>
                </a:solidFill>
                <a:effectLst/>
                <a:latin typeface="Arial" pitchFamily="34" charset="0"/>
                <a:ea typeface="+mn-ea"/>
                <a:cs typeface="+mn-cs"/>
              </a:rPr>
              <a:t>counting</a:t>
            </a:r>
            <a:r>
              <a:rPr lang="en-US" sz="1200" b="0" i="0" u="none" strike="noStrike" kern="1200" dirty="0">
                <a:solidFill>
                  <a:schemeClr val="tx1"/>
                </a:solidFill>
                <a:effectLst/>
                <a:latin typeface="Arial" pitchFamily="34" charset="0"/>
                <a:ea typeface="+mn-ea"/>
                <a:cs typeface="+mn-cs"/>
              </a:rPr>
              <a:t> frequencies and studying patterns. This is precisely what </a:t>
            </a:r>
            <a:r>
              <a:rPr lang="en-US" sz="1200" b="1" i="0" u="none" strike="noStrike" kern="1200" dirty="0">
                <a:solidFill>
                  <a:schemeClr val="tx1"/>
                </a:solidFill>
                <a:effectLst/>
                <a:latin typeface="Arial" pitchFamily="34" charset="0"/>
                <a:ea typeface="+mn-ea"/>
                <a:cs typeface="+mn-cs"/>
              </a:rPr>
              <a:t>Andrey Markov</a:t>
            </a:r>
            <a:r>
              <a:rPr lang="en-US" sz="1200" b="0" i="0" u="none" strike="noStrike" kern="1200" dirty="0">
                <a:solidFill>
                  <a:schemeClr val="tx1"/>
                </a:solidFill>
                <a:effectLst/>
                <a:latin typeface="Arial" pitchFamily="34" charset="0"/>
                <a:ea typeface="+mn-ea"/>
                <a:cs typeface="+mn-cs"/>
              </a:rPr>
              <a:t> did when he </a:t>
            </a:r>
            <a:r>
              <a:rPr lang="en-US" sz="1200" b="0" i="0" u="none" strike="noStrike" kern="1200" dirty="0" err="1">
                <a:solidFill>
                  <a:schemeClr val="tx1"/>
                </a:solidFill>
                <a:effectLst/>
                <a:latin typeface="Arial" pitchFamily="34" charset="0"/>
                <a:ea typeface="+mn-ea"/>
                <a:cs typeface="+mn-cs"/>
              </a:rPr>
              <a:t>analysed</a:t>
            </a:r>
            <a:r>
              <a:rPr lang="en-US" sz="1200" b="0" i="0" u="none" strike="noStrike" kern="1200" dirty="0">
                <a:solidFill>
                  <a:schemeClr val="tx1"/>
                </a:solidFill>
                <a:effectLst/>
                <a:latin typeface="Arial" pitchFamily="34" charset="0"/>
                <a:ea typeface="+mn-ea"/>
                <a:cs typeface="+mn-cs"/>
              </a:rPr>
              <a:t> the text of Alexander Pushkin's verse novel Eugene </a:t>
            </a:r>
            <a:r>
              <a:rPr lang="en-US" sz="1200" b="0" i="0" u="none" strike="noStrike" kern="1200" dirty="0" err="1">
                <a:solidFill>
                  <a:schemeClr val="tx1"/>
                </a:solidFill>
                <a:effectLst/>
                <a:latin typeface="Arial" pitchFamily="34" charset="0"/>
                <a:ea typeface="+mn-ea"/>
                <a:cs typeface="+mn-cs"/>
              </a:rPr>
              <a:t>Onegin</a:t>
            </a:r>
            <a:r>
              <a:rPr lang="en-US" sz="1200" b="0" i="0" u="none" strike="noStrike" kern="1200" dirty="0">
                <a:solidFill>
                  <a:schemeClr val="tx1"/>
                </a:solidFill>
                <a:effectLst/>
                <a:latin typeface="Arial" pitchFamily="34" charset="0"/>
                <a:ea typeface="+mn-ea"/>
                <a:cs typeface="+mn-cs"/>
              </a:rPr>
              <a:t>. This work comprises almost 400 stanzas of iambic tetrameter and is a classic of Russian literature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150740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MDPs, rewards come to you step by step.</a:t>
            </a:r>
          </a:p>
          <a:p>
            <a:r>
              <a:rPr lang="en-US" dirty="0"/>
              <a:t>We need to decide what our reward function should be.</a:t>
            </a:r>
          </a:p>
          <a:p>
            <a:r>
              <a:rPr lang="en-US" dirty="0"/>
              <a:t>For example here, we</a:t>
            </a:r>
            <a:r>
              <a:rPr lang="en-US" baseline="0" dirty="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58080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tries to leave the asteroid field it stays in its current square.</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1808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Gamma</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41</a:t>
            </a:fld>
            <a:endParaRPr lang="en-US"/>
          </a:p>
        </p:txBody>
      </p:sp>
    </p:spTree>
    <p:extLst>
      <p:ext uri="{BB962C8B-B14F-4D97-AF65-F5344CB8AC3E}">
        <p14:creationId xmlns:p14="http://schemas.microsoft.com/office/powerpoint/2010/main" val="259957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endParaRPr lang="en-US" dirty="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42</a:t>
            </a:fld>
            <a:endParaRPr lang="en-US"/>
          </a:p>
        </p:txBody>
      </p:sp>
    </p:spTree>
    <p:extLst>
      <p:ext uri="{BB962C8B-B14F-4D97-AF65-F5344CB8AC3E}">
        <p14:creationId xmlns:p14="http://schemas.microsoft.com/office/powerpoint/2010/main" val="167547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is a reward.</a:t>
            </a:r>
          </a:p>
          <a:p>
            <a:r>
              <a:rPr lang="en-US" baseline="0" dirty="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1402858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have committed to take an action an action </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Differences with </a:t>
            </a:r>
            <a:r>
              <a:rPr lang="en-US" dirty="0" err="1">
                <a:ea typeface="ＭＳ Ｐゴシック" pitchFamily="34" charset="-128"/>
              </a:rPr>
              <a:t>expectimax</a:t>
            </a:r>
            <a:r>
              <a:rPr lang="en-US" dirty="0">
                <a:ea typeface="ＭＳ Ｐゴシック" pitchFamily="34" charset="-128"/>
              </a:rPr>
              <a:t> tree: (1)</a:t>
            </a:r>
            <a:r>
              <a:rPr lang="en-US" baseline="0" dirty="0">
                <a:ea typeface="ＭＳ Ｐゴシック" pitchFamily="34" charset="-128"/>
              </a:rPr>
              <a:t> Transition function encodes the probabilities.  (2) Rewards are given on each state of the tree, rather than all the way on the bottom at the terminal nodes.</a:t>
            </a:r>
            <a:endParaRPr lang="en-US" dirty="0">
              <a:ea typeface="ＭＳ Ｐゴシック" pitchFamily="34" charset="-128"/>
            </a:endParaRPr>
          </a:p>
          <a:p>
            <a:endParaRPr lang="en-US" dirty="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47</a:t>
            </a:fld>
            <a:endParaRPr lang="en-US"/>
          </a:p>
        </p:txBody>
      </p:sp>
    </p:spTree>
    <p:extLst>
      <p:ext uri="{BB962C8B-B14F-4D97-AF65-F5344CB8AC3E}">
        <p14:creationId xmlns:p14="http://schemas.microsoft.com/office/powerpoint/2010/main" val="2658912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280900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940381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4206955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gets very big very quickly.  But</a:t>
            </a:r>
            <a:r>
              <a:rPr lang="en-US" baseline="0" dirty="0"/>
              <a:t> I might think that </a:t>
            </a:r>
            <a:r>
              <a:rPr lang="en-US" baseline="0" dirty="0" err="1"/>
              <a:t>expectimax</a:t>
            </a:r>
            <a:r>
              <a:rPr lang="en-US" baseline="0" dirty="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637559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24719440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1913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01018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V_k</a:t>
            </a:r>
            <a:r>
              <a:rPr lang="en-US" dirty="0"/>
              <a:t> is a time limited definition of V(s)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3954446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470090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algorithm called value iteration.  You can think of this as building</a:t>
            </a:r>
            <a:r>
              <a:rPr lang="en-US" baseline="0" dirty="0"/>
              <a:t> your value from the bottom up.   It will behave similarly to </a:t>
            </a:r>
            <a:r>
              <a:rPr lang="en-US" baseline="0" dirty="0" err="1"/>
              <a:t>expectimax</a:t>
            </a:r>
            <a:r>
              <a:rPr lang="en-US" baseline="0" dirty="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2175436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61</a:t>
            </a:fld>
            <a:endParaRPr lang="en-US"/>
          </a:p>
        </p:txBody>
      </p:sp>
    </p:spTree>
    <p:extLst>
      <p:ext uri="{BB962C8B-B14F-4D97-AF65-F5344CB8AC3E}">
        <p14:creationId xmlns:p14="http://schemas.microsoft.com/office/powerpoint/2010/main" val="2890260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4107062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1172480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2224996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1022493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708266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68</a:t>
            </a:fld>
            <a:endParaRPr lang="en-US" dirty="0"/>
          </a:p>
        </p:txBody>
      </p:sp>
    </p:spTree>
    <p:extLst>
      <p:ext uri="{BB962C8B-B14F-4D97-AF65-F5344CB8AC3E}">
        <p14:creationId xmlns:p14="http://schemas.microsoft.com/office/powerpoint/2010/main" val="1552906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302706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1481524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70</a:t>
            </a:fld>
            <a:endParaRPr lang="en-US"/>
          </a:p>
        </p:txBody>
      </p:sp>
    </p:spTree>
    <p:extLst>
      <p:ext uri="{BB962C8B-B14F-4D97-AF65-F5344CB8AC3E}">
        <p14:creationId xmlns:p14="http://schemas.microsoft.com/office/powerpoint/2010/main" val="400909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71</a:t>
            </a:fld>
            <a:endParaRPr lang="en-US"/>
          </a:p>
        </p:txBody>
      </p:sp>
    </p:spTree>
    <p:extLst>
      <p:ext uri="{BB962C8B-B14F-4D97-AF65-F5344CB8AC3E}">
        <p14:creationId xmlns:p14="http://schemas.microsoft.com/office/powerpoint/2010/main" val="3659015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extLst>
      <p:ext uri="{BB962C8B-B14F-4D97-AF65-F5344CB8AC3E}">
        <p14:creationId xmlns:p14="http://schemas.microsoft.com/office/powerpoint/2010/main" val="1038998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11162626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extLst>
      <p:ext uri="{BB962C8B-B14F-4D97-AF65-F5344CB8AC3E}">
        <p14:creationId xmlns:p14="http://schemas.microsoft.com/office/powerpoint/2010/main" val="3099256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75</a:t>
            </a:fld>
            <a:endParaRPr lang="en-US"/>
          </a:p>
        </p:txBody>
      </p:sp>
    </p:spTree>
    <p:extLst>
      <p:ext uri="{BB962C8B-B14F-4D97-AF65-F5344CB8AC3E}">
        <p14:creationId xmlns:p14="http://schemas.microsoft.com/office/powerpoint/2010/main" val="3747306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76</a:t>
            </a:fld>
            <a:endParaRPr lang="en-US"/>
          </a:p>
        </p:txBody>
      </p:sp>
    </p:spTree>
    <p:extLst>
      <p:ext uri="{BB962C8B-B14F-4D97-AF65-F5344CB8AC3E}">
        <p14:creationId xmlns:p14="http://schemas.microsoft.com/office/powerpoint/2010/main" val="1073908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77</a:t>
            </a:fld>
            <a:endParaRPr lang="en-US"/>
          </a:p>
        </p:txBody>
      </p:sp>
    </p:spTree>
    <p:extLst>
      <p:ext uri="{BB962C8B-B14F-4D97-AF65-F5344CB8AC3E}">
        <p14:creationId xmlns:p14="http://schemas.microsoft.com/office/powerpoint/2010/main" val="3995368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thing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78</a:t>
            </a:fld>
            <a:endParaRPr lang="en-US"/>
          </a:p>
        </p:txBody>
      </p:sp>
    </p:spTree>
    <p:extLst>
      <p:ext uri="{BB962C8B-B14F-4D97-AF65-F5344CB8AC3E}">
        <p14:creationId xmlns:p14="http://schemas.microsoft.com/office/powerpoint/2010/main" val="144209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77029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79</a:t>
            </a:fld>
            <a:endParaRPr lang="en-US"/>
          </a:p>
        </p:txBody>
      </p:sp>
    </p:spTree>
    <p:extLst>
      <p:ext uri="{BB962C8B-B14F-4D97-AF65-F5344CB8AC3E}">
        <p14:creationId xmlns:p14="http://schemas.microsoft.com/office/powerpoint/2010/main" val="39253677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80</a:t>
            </a:fld>
            <a:endParaRPr lang="en-US"/>
          </a:p>
        </p:txBody>
      </p:sp>
    </p:spTree>
    <p:extLst>
      <p:ext uri="{BB962C8B-B14F-4D97-AF65-F5344CB8AC3E}">
        <p14:creationId xmlns:p14="http://schemas.microsoft.com/office/powerpoint/2010/main" val="3356890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81</a:t>
            </a:fld>
            <a:endParaRPr lang="en-US"/>
          </a:p>
        </p:txBody>
      </p:sp>
    </p:spTree>
    <p:extLst>
      <p:ext uri="{BB962C8B-B14F-4D97-AF65-F5344CB8AC3E}">
        <p14:creationId xmlns:p14="http://schemas.microsoft.com/office/powerpoint/2010/main" val="926104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82</a:t>
            </a:fld>
            <a:endParaRPr lang="en-US"/>
          </a:p>
        </p:txBody>
      </p:sp>
    </p:spTree>
    <p:extLst>
      <p:ext uri="{BB962C8B-B14F-4D97-AF65-F5344CB8AC3E}">
        <p14:creationId xmlns:p14="http://schemas.microsoft.com/office/powerpoint/2010/main" val="14394950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83</a:t>
            </a:fld>
            <a:endParaRPr lang="en-US"/>
          </a:p>
        </p:txBody>
      </p:sp>
    </p:spTree>
    <p:extLst>
      <p:ext uri="{BB962C8B-B14F-4D97-AF65-F5344CB8AC3E}">
        <p14:creationId xmlns:p14="http://schemas.microsoft.com/office/powerpoint/2010/main" val="3146941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84</a:t>
            </a:fld>
            <a:endParaRPr lang="en-US"/>
          </a:p>
        </p:txBody>
      </p:sp>
    </p:spTree>
    <p:extLst>
      <p:ext uri="{BB962C8B-B14F-4D97-AF65-F5344CB8AC3E}">
        <p14:creationId xmlns:p14="http://schemas.microsoft.com/office/powerpoint/2010/main" val="16058739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85</a:t>
            </a:fld>
            <a:endParaRPr lang="en-US"/>
          </a:p>
        </p:txBody>
      </p:sp>
    </p:spTree>
    <p:extLst>
      <p:ext uri="{BB962C8B-B14F-4D97-AF65-F5344CB8AC3E}">
        <p14:creationId xmlns:p14="http://schemas.microsoft.com/office/powerpoint/2010/main" val="4326583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86</a:t>
            </a:fld>
            <a:endParaRPr lang="en-US"/>
          </a:p>
        </p:txBody>
      </p:sp>
    </p:spTree>
    <p:extLst>
      <p:ext uri="{BB962C8B-B14F-4D97-AF65-F5344CB8AC3E}">
        <p14:creationId xmlns:p14="http://schemas.microsoft.com/office/powerpoint/2010/main" val="35152317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87</a:t>
            </a:fld>
            <a:endParaRPr lang="en-US"/>
          </a:p>
        </p:txBody>
      </p:sp>
    </p:spTree>
    <p:extLst>
      <p:ext uri="{BB962C8B-B14F-4D97-AF65-F5344CB8AC3E}">
        <p14:creationId xmlns:p14="http://schemas.microsoft.com/office/powerpoint/2010/main" val="1462406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88</a:t>
            </a:fld>
            <a:endParaRPr lang="en-US"/>
          </a:p>
        </p:txBody>
      </p:sp>
    </p:spTree>
    <p:extLst>
      <p:ext uri="{BB962C8B-B14F-4D97-AF65-F5344CB8AC3E}">
        <p14:creationId xmlns:p14="http://schemas.microsoft.com/office/powerpoint/2010/main" val="134167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270787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89</a:t>
            </a:fld>
            <a:endParaRPr lang="en-US"/>
          </a:p>
        </p:txBody>
      </p:sp>
    </p:spTree>
    <p:extLst>
      <p:ext uri="{BB962C8B-B14F-4D97-AF65-F5344CB8AC3E}">
        <p14:creationId xmlns:p14="http://schemas.microsoft.com/office/powerpoint/2010/main" val="1556459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90</a:t>
            </a:fld>
            <a:endParaRPr lang="en-US"/>
          </a:p>
        </p:txBody>
      </p:sp>
    </p:spTree>
    <p:extLst>
      <p:ext uri="{BB962C8B-B14F-4D97-AF65-F5344CB8AC3E}">
        <p14:creationId xmlns:p14="http://schemas.microsoft.com/office/powerpoint/2010/main" val="25792894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91</a:t>
            </a:fld>
            <a:endParaRPr lang="en-US"/>
          </a:p>
        </p:txBody>
      </p:sp>
    </p:spTree>
    <p:extLst>
      <p:ext uri="{BB962C8B-B14F-4D97-AF65-F5344CB8AC3E}">
        <p14:creationId xmlns:p14="http://schemas.microsoft.com/office/powerpoint/2010/main" val="3791471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92</a:t>
            </a:fld>
            <a:endParaRPr lang="en-US"/>
          </a:p>
        </p:txBody>
      </p:sp>
    </p:spTree>
    <p:extLst>
      <p:ext uri="{BB962C8B-B14F-4D97-AF65-F5344CB8AC3E}">
        <p14:creationId xmlns:p14="http://schemas.microsoft.com/office/powerpoint/2010/main" val="1455751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93</a:t>
            </a:fld>
            <a:endParaRPr lang="en-US"/>
          </a:p>
        </p:txBody>
      </p:sp>
    </p:spTree>
    <p:extLst>
      <p:ext uri="{BB962C8B-B14F-4D97-AF65-F5344CB8AC3E}">
        <p14:creationId xmlns:p14="http://schemas.microsoft.com/office/powerpoint/2010/main" val="26172366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94</a:t>
            </a:fld>
            <a:endParaRPr lang="en-US"/>
          </a:p>
        </p:txBody>
      </p:sp>
    </p:spTree>
    <p:extLst>
      <p:ext uri="{BB962C8B-B14F-4D97-AF65-F5344CB8AC3E}">
        <p14:creationId xmlns:p14="http://schemas.microsoft.com/office/powerpoint/2010/main" val="2412044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evaluation.  I do this simplified update where I don’t max over the actions.  I only do the averaging on the chance nodes.  It’s fast, since I don’t consider all of the actions.  I do this until it convergences.</a:t>
            </a:r>
          </a:p>
          <a:p>
            <a:r>
              <a:rPr lang="en-US" baseline="0" dirty="0"/>
              <a:t>Step 2 is the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95</a:t>
            </a:fld>
            <a:endParaRPr lang="en-US"/>
          </a:p>
        </p:txBody>
      </p:sp>
    </p:spTree>
    <p:extLst>
      <p:ext uri="{BB962C8B-B14F-4D97-AF65-F5344CB8AC3E}">
        <p14:creationId xmlns:p14="http://schemas.microsoft.com/office/powerpoint/2010/main" val="4702334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96</a:t>
            </a:fld>
            <a:endParaRPr lang="en-US"/>
          </a:p>
        </p:txBody>
      </p:sp>
    </p:spTree>
    <p:extLst>
      <p:ext uri="{BB962C8B-B14F-4D97-AF65-F5344CB8AC3E}">
        <p14:creationId xmlns:p14="http://schemas.microsoft.com/office/powerpoint/2010/main" val="18396516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97</a:t>
            </a:fld>
            <a:endParaRPr lang="en-US"/>
          </a:p>
        </p:txBody>
      </p:sp>
    </p:spTree>
    <p:extLst>
      <p:ext uri="{BB962C8B-B14F-4D97-AF65-F5344CB8AC3E}">
        <p14:creationId xmlns:p14="http://schemas.microsoft.com/office/powerpoint/2010/main" val="21166082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210869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5" name="Google Shape;305;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If we have utilities, why should we ever average them?</a:t>
            </a:r>
            <a:endParaRPr/>
          </a:p>
          <a:p>
            <a:pPr marL="0" lvl="0" indent="0" algn="l" rtl="0">
              <a:spcBef>
                <a:spcPts val="360"/>
              </a:spcBef>
              <a:spcAft>
                <a:spcPts val="0"/>
              </a:spcAft>
              <a:buNone/>
            </a:pPr>
            <a:r>
              <a:rPr lang="en-US"/>
              <a:t>The answer is vampire bunnies.  Worst case reasoning only works if your model is able to assign very low probabilities to very bad events.  You need probabilistic reasoning and averages.  </a:t>
            </a:r>
            <a:endParaRPr/>
          </a:p>
          <a:p>
            <a:pPr marL="0" lvl="0" indent="0" algn="l" rtl="0">
              <a:spcBef>
                <a:spcPts val="360"/>
              </a:spcBef>
              <a:spcAft>
                <a:spcPts val="0"/>
              </a:spcAft>
              <a:buNone/>
            </a:pPr>
            <a:r>
              <a:rPr lang="en-US"/>
              <a:t>This is going to lead us down the path of probabilistic reasoning. </a:t>
            </a:r>
            <a:endParaRPr/>
          </a:p>
          <a:p>
            <a:pPr marL="0" lvl="0" indent="0" algn="l" rtl="0">
              <a:spcBef>
                <a:spcPts val="360"/>
              </a:spcBef>
              <a:spcAft>
                <a:spcPts val="0"/>
              </a:spcAft>
              <a:buNone/>
            </a:pPr>
            <a:endParaRPr/>
          </a:p>
          <a:p>
            <a:pPr marL="0" lvl="0" indent="0" algn="l" rtl="0">
              <a:spcBef>
                <a:spcPts val="360"/>
              </a:spcBef>
              <a:spcAft>
                <a:spcPts val="0"/>
              </a:spcAft>
              <a:buNone/>
            </a:pPr>
            <a:r>
              <a:rPr lang="en-US"/>
              <a:t>Are humans so complex that they can’t be boiled down to these probabilities? </a:t>
            </a:r>
            <a:endParaRPr/>
          </a:p>
        </p:txBody>
      </p:sp>
      <p:sp>
        <p:nvSpPr>
          <p:cNvPr id="306" name="Google Shape;306;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2" name="Google Shape;312;p1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Minimax is really about the ordering of the states. A </a:t>
            </a:r>
            <a:r>
              <a:rPr lang="en-US" sz="1200" b="1" i="0" u="none" strike="noStrike">
                <a:solidFill>
                  <a:schemeClr val="dk1"/>
                </a:solidFill>
                <a:latin typeface="Times New Roman"/>
                <a:ea typeface="Times New Roman"/>
                <a:cs typeface="Times New Roman"/>
                <a:sym typeface="Times New Roman"/>
              </a:rPr>
              <a:t>Monotonic transformation</a:t>
            </a:r>
            <a:r>
              <a:rPr lang="en-US" sz="1200" b="0" i="0" u="none" strike="noStrike">
                <a:solidFill>
                  <a:schemeClr val="dk1"/>
                </a:solidFill>
                <a:latin typeface="Times New Roman"/>
                <a:ea typeface="Times New Roman"/>
                <a:cs typeface="Times New Roman"/>
                <a:sym typeface="Times New Roman"/>
              </a:rPr>
              <a:t> is a way of transforming a set of numbers into another set that preserves the order of the original set</a:t>
            </a:r>
            <a:endParaRPr/>
          </a:p>
          <a:p>
            <a:pPr marL="0" lvl="0" indent="0" algn="l" rtl="0">
              <a:spcBef>
                <a:spcPts val="360"/>
              </a:spcBef>
              <a:spcAft>
                <a:spcPts val="0"/>
              </a:spcAft>
              <a:buNone/>
            </a:pPr>
            <a:r>
              <a:rPr lang="en-US"/>
              <a:t>In expectiax, the right tree would give me average of 20 and 25, so I would take the right branch.  What about in the right tree?  That would give me 800 and 650, so I would take the left branch.</a:t>
            </a:r>
            <a:endParaRPr/>
          </a:p>
          <a:p>
            <a:pPr marL="0" lvl="0" indent="0" algn="l" rtl="0">
              <a:spcBef>
                <a:spcPts val="360"/>
              </a:spcBef>
              <a:spcAft>
                <a:spcPts val="0"/>
              </a:spcAft>
              <a:buNone/>
            </a:pPr>
            <a:r>
              <a:rPr lang="en-US"/>
              <a:t>The magnitudes are very important here. </a:t>
            </a:r>
            <a:endParaRPr/>
          </a:p>
        </p:txBody>
      </p:sp>
      <p:sp>
        <p:nvSpPr>
          <p:cNvPr id="313" name="Google Shape;313;p1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2" name="Google Shape;352;p2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2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The robot has to choose not only between utilities, but also uncertain outcomes. </a:t>
            </a:r>
            <a:endParaRPr>
              <a:latin typeface="Arial"/>
              <a:ea typeface="Arial"/>
              <a:cs typeface="Arial"/>
              <a:sym typeface="Arial"/>
            </a:endParaRPr>
          </a:p>
        </p:txBody>
      </p:sp>
      <p:sp>
        <p:nvSpPr>
          <p:cNvPr id="362" name="Google Shape;362;p2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104</a:t>
            </a:fld>
            <a:endParaRPr>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3" name="Google Shape;383;p2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 prize is a given outcome. </a:t>
            </a:r>
            <a:endParaRPr/>
          </a:p>
          <a:p>
            <a:pPr marL="0" lvl="0" indent="0" algn="l" rtl="0">
              <a:spcBef>
                <a:spcPts val="360"/>
              </a:spcBef>
              <a:spcAft>
                <a:spcPts val="0"/>
              </a:spcAft>
              <a:buNone/>
            </a:pPr>
            <a:r>
              <a:rPr lang="en-US"/>
              <a:t>Lotteries are mixtures with probabilities attached.</a:t>
            </a:r>
            <a:endParaRPr/>
          </a:p>
        </p:txBody>
      </p:sp>
      <p:sp>
        <p:nvSpPr>
          <p:cNvPr id="384" name="Google Shape;384;p2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3" name="Google Shape;403;p2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there good preferences and bad preferences?  What do we need in order to decide is an agent is rational?</a:t>
            </a:r>
            <a:endParaRPr/>
          </a:p>
          <a:p>
            <a:pPr marL="0" lvl="0" indent="0" algn="l" rtl="0">
              <a:spcBef>
                <a:spcPts val="360"/>
              </a:spcBef>
              <a:spcAft>
                <a:spcPts val="0"/>
              </a:spcAft>
              <a:buNone/>
            </a:pPr>
            <a:endParaRPr/>
          </a:p>
        </p:txBody>
      </p:sp>
      <p:sp>
        <p:nvSpPr>
          <p:cNvPr id="404" name="Google Shape;404;p2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2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Apple, banana, carrot</a:t>
            </a:r>
            <a:endParaRPr/>
          </a:p>
          <a:p>
            <a:pPr marL="0" lvl="0" indent="0" algn="l" rtl="0">
              <a:spcBef>
                <a:spcPts val="360"/>
              </a:spcBef>
              <a:spcAft>
                <a:spcPts val="0"/>
              </a:spcAft>
              <a:buNone/>
            </a:pPr>
            <a:r>
              <a:rPr lang="en-US">
                <a:latin typeface="Arial"/>
                <a:ea typeface="Arial"/>
                <a:cs typeface="Arial"/>
                <a:sym typeface="Arial"/>
              </a:rPr>
              <a:t>Some things don’t make sense. </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 This is a defect in behavior. </a:t>
            </a:r>
            <a:endParaRPr>
              <a:latin typeface="Arial"/>
              <a:ea typeface="Arial"/>
              <a:cs typeface="Arial"/>
              <a:sym typeface="Arial"/>
            </a:endParaRPr>
          </a:p>
        </p:txBody>
      </p:sp>
      <p:sp>
        <p:nvSpPr>
          <p:cNvPr id="411" name="Google Shape;411;p2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107</a:t>
            </a:fld>
            <a:endParaRPr>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1" name="Google Shape;421;p2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Orderability.  You have to like A better or B better or be indifferent.</a:t>
            </a:r>
            <a:endParaRPr/>
          </a:p>
          <a:p>
            <a:pPr marL="0" lvl="0" indent="0" algn="l" rtl="0">
              <a:spcBef>
                <a:spcPts val="360"/>
              </a:spcBef>
              <a:spcAft>
                <a:spcPts val="0"/>
              </a:spcAft>
              <a:buNone/>
            </a:pPr>
            <a:r>
              <a:rPr lang="en-US"/>
              <a:t>Transitivity, we just saw.</a:t>
            </a:r>
            <a:endParaRPr/>
          </a:p>
          <a:p>
            <a:pPr marL="0" lvl="0" indent="0" algn="l" rtl="0">
              <a:spcBef>
                <a:spcPts val="360"/>
              </a:spcBef>
              <a:spcAft>
                <a:spcPts val="0"/>
              </a:spcAft>
              <a:buNone/>
            </a:pPr>
            <a:r>
              <a:rPr lang="en-US"/>
              <a:t>Continuity.  More subtle.  If you like A better than C and B is somewhere in the middle.  Then there has to be some lottery between A and C, where you’re indifferent with B.</a:t>
            </a:r>
            <a:endParaRPr/>
          </a:p>
          <a:p>
            <a:pPr marL="0" lvl="0" indent="0" algn="l" rtl="0">
              <a:spcBef>
                <a:spcPts val="360"/>
              </a:spcBef>
              <a:spcAft>
                <a:spcPts val="0"/>
              </a:spcAft>
              <a:buNone/>
            </a:pPr>
            <a:r>
              <a:rPr lang="en-US"/>
              <a:t>Substitutability.  If they’re exchangeable on their own then they are exchangeable in a lottery.</a:t>
            </a:r>
            <a:endParaRPr/>
          </a:p>
          <a:p>
            <a:pPr marL="0" lvl="0" indent="0" algn="l" rtl="0">
              <a:spcBef>
                <a:spcPts val="360"/>
              </a:spcBef>
              <a:spcAft>
                <a:spcPts val="0"/>
              </a:spcAft>
              <a:buNone/>
            </a:pPr>
            <a:r>
              <a:rPr lang="en-US"/>
              <a:t>Monotonicity.  Also reasonable.  If A is better than B, and you have a lottery between A and B, then you would prefer more A in the mix.  </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you accept these actions, then rational preferences that obey these, then all of your behavior is describable by maximizing utilities.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422" name="Google Shape;422;p2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108</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2" name="Google Shape;432;p2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Here’s the theorem.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There exists a real valued function U with the following properties. </a:t>
            </a:r>
            <a:endParaRPr/>
          </a:p>
          <a:p>
            <a:pPr marL="0" lvl="0" indent="0" algn="l" rtl="0">
              <a:spcBef>
                <a:spcPts val="360"/>
              </a:spcBef>
              <a:spcAft>
                <a:spcPts val="0"/>
              </a:spcAft>
              <a:buNone/>
            </a:pPr>
            <a:r>
              <a:rPr lang="en-US"/>
              <a:t>U captures your ordinal preferences. </a:t>
            </a:r>
            <a:endParaRPr/>
          </a:p>
          <a:p>
            <a:pPr marL="0" lvl="0" indent="0" algn="l" rtl="0">
              <a:spcBef>
                <a:spcPts val="360"/>
              </a:spcBef>
              <a:spcAft>
                <a:spcPts val="0"/>
              </a:spcAft>
              <a:buNone/>
            </a:pPr>
            <a:r>
              <a:rPr lang="en-US"/>
              <a:t>Utility of a lottery is the expectation of the elements of the lottery.</a:t>
            </a:r>
            <a:endParaRPr/>
          </a:p>
          <a:p>
            <a:pPr marL="0" lvl="0" indent="0" algn="l" rtl="0">
              <a:spcBef>
                <a:spcPts val="360"/>
              </a:spcBef>
              <a:spcAft>
                <a:spcPts val="0"/>
              </a:spcAft>
              <a:buNone/>
            </a:pPr>
            <a:r>
              <a:rPr lang="en-US"/>
              <a:t>This means the utility captures your preference not only between prizes, but between lotteries!</a:t>
            </a:r>
            <a:endParaRPr/>
          </a:p>
          <a:p>
            <a:pPr marL="0" lvl="0" indent="0" algn="l" rtl="0">
              <a:spcBef>
                <a:spcPts val="360"/>
              </a:spcBef>
              <a:spcAft>
                <a:spcPts val="0"/>
              </a:spcAft>
              <a:buNone/>
            </a:pPr>
            <a:endParaRPr/>
          </a:p>
          <a:p>
            <a:pPr marL="0" lvl="0" indent="0" algn="l" rtl="0">
              <a:spcBef>
                <a:spcPts val="360"/>
              </a:spcBef>
              <a:spcAft>
                <a:spcPts val="0"/>
              </a:spcAft>
              <a:buNone/>
            </a:pPr>
            <a:r>
              <a:rPr lang="en-US"/>
              <a:t>It’s amazing!  It means your utilities are preserved under expectation. </a:t>
            </a:r>
            <a:endParaRPr/>
          </a:p>
          <a:p>
            <a:pPr marL="0" lvl="0" indent="0" algn="l" rtl="0">
              <a:spcBef>
                <a:spcPts val="360"/>
              </a:spcBef>
              <a:spcAft>
                <a:spcPts val="0"/>
              </a:spcAft>
              <a:buNone/>
            </a:pPr>
            <a:endParaRPr/>
          </a:p>
          <a:p>
            <a:pPr marL="0" lvl="0" indent="0" algn="l" rtl="0">
              <a:spcBef>
                <a:spcPts val="360"/>
              </a:spcBef>
              <a:spcAft>
                <a:spcPts val="0"/>
              </a:spcAft>
              <a:buNone/>
            </a:pPr>
            <a:r>
              <a:rPr lang="en-US"/>
              <a:t>You want your BEHAVIORS to be consistent to the MEU Princple.  </a:t>
            </a:r>
            <a:endParaRPr/>
          </a:p>
          <a:p>
            <a:pPr marL="0" lvl="0" indent="0" algn="l" rtl="0">
              <a:spcBef>
                <a:spcPts val="360"/>
              </a:spcBef>
              <a:spcAft>
                <a:spcPts val="0"/>
              </a:spcAft>
              <a:buNone/>
            </a:pPr>
            <a:endParaRPr/>
          </a:p>
        </p:txBody>
      </p:sp>
      <p:sp>
        <p:nvSpPr>
          <p:cNvPr id="433" name="Google Shape;433;p2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1" name="Google Shape;441;p2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You can be represented with utilities! And MEU.</a:t>
            </a:r>
            <a:endParaRPr/>
          </a:p>
        </p:txBody>
      </p:sp>
      <p:sp>
        <p:nvSpPr>
          <p:cNvPr id="442" name="Google Shape;442;p2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521910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2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 These are kind of morbid.  Reason about product recalls, where you’re talking about chance of death.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I actually get the real valued numbers that you assign to U?</a:t>
            </a:r>
            <a:endParaRPr/>
          </a:p>
          <a:p>
            <a:pPr marL="0" lvl="0" indent="0" algn="l" rtl="0">
              <a:spcBef>
                <a:spcPts val="360"/>
              </a:spcBef>
              <a:spcAft>
                <a:spcPts val="0"/>
              </a:spcAft>
              <a:buNone/>
            </a:pPr>
            <a:r>
              <a:rPr lang="en-US"/>
              <a:t>I need to ask you questions about lotteries….</a:t>
            </a:r>
            <a:endParaRPr/>
          </a:p>
        </p:txBody>
      </p:sp>
      <p:sp>
        <p:nvSpPr>
          <p:cNvPr id="449" name="Google Shape;449;p2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7" name="Google Shape;457;p2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1" i="0" u="none" strike="noStrike">
                <a:solidFill>
                  <a:schemeClr val="dk1"/>
                </a:solidFill>
                <a:latin typeface="Times New Roman"/>
                <a:ea typeface="Times New Roman"/>
                <a:cs typeface="Times New Roman"/>
                <a:sym typeface="Times New Roman"/>
              </a:rPr>
              <a:t>Willingness to pay</a:t>
            </a:r>
            <a:r>
              <a:rPr lang="en-US" sz="1200" b="0" i="0" u="none" strike="noStrike">
                <a:solidFill>
                  <a:schemeClr val="dk1"/>
                </a:solidFill>
                <a:latin typeface="Times New Roman"/>
                <a:ea typeface="Times New Roman"/>
                <a:cs typeface="Times New Roman"/>
                <a:sym typeface="Times New Roman"/>
              </a:rPr>
              <a:t>[</a:t>
            </a:r>
            <a:r>
              <a:rPr lang="en-US" sz="1200" b="0" i="0" u="sng" strike="noStrik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edit</a:t>
            </a:r>
            <a:r>
              <a:rPr lang="en-US" sz="1200" b="0" i="0" u="none" strike="noStrike">
                <a:solidFill>
                  <a:schemeClr val="dk1"/>
                </a:solidFill>
                <a:latin typeface="Times New Roman"/>
                <a:ea typeface="Times New Roman"/>
                <a:cs typeface="Times New Roman"/>
                <a:sym typeface="Times New Roman"/>
              </a:rPr>
              <a:t>]</a:t>
            </a:r>
            <a:endParaRPr sz="1200" b="1" i="0" u="none" strike="noStrike">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b="0" i="0" u="none" strike="noStrike">
                <a:solidFill>
                  <a:schemeClr val="dk1"/>
                </a:solidFill>
                <a:latin typeface="Times New Roman"/>
                <a:ea typeface="Times New Roman"/>
                <a:cs typeface="Times New Roman"/>
                <a:sym typeface="Times New Roman"/>
              </a:rPr>
              <a:t>An application of micromorts is measuring the value that humans place on risk: for example, one can consider the amount of money one would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have to pay a person to get him or her to accept</a:t>
            </a:r>
            <a:r>
              <a:rPr lang="en-US" sz="1200" b="0" i="0" u="none" strike="noStrike">
                <a:solidFill>
                  <a:schemeClr val="dk1"/>
                </a:solidFill>
                <a:latin typeface="Times New Roman"/>
                <a:ea typeface="Times New Roman"/>
                <a:cs typeface="Times New Roman"/>
                <a:sym typeface="Times New Roman"/>
              </a:rPr>
              <a:t> a one-in-a-million chance of death (or conversely the amount that someone might be </a:t>
            </a:r>
            <a:r>
              <a:rPr lang="en-US" sz="1200" b="0" i="0" u="sng" strike="noStrike">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willing to pay</a:t>
            </a:r>
            <a:r>
              <a:rPr lang="en-US" sz="1200" b="0" i="0" u="none" strike="noStrike">
                <a:solidFill>
                  <a:schemeClr val="dk1"/>
                </a:solidFill>
                <a:latin typeface="Times New Roman"/>
                <a:ea typeface="Times New Roman"/>
                <a:cs typeface="Times New Roman"/>
                <a:sym typeface="Times New Roman"/>
              </a:rPr>
              <a:t> to avoid a one-in-a-million chance of death). When put thus, people claim a high number but when inferred from their day-to-day actions (e.g., how much they are willing to pay for safety features on cars) a typical value is around $50 (in 2009).</a:t>
            </a:r>
            <a:r>
              <a:rPr lang="en-US" sz="1200" b="0" i="0" u="sng" strike="noStrike" baseline="30000">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[31]</a:t>
            </a:r>
            <a:r>
              <a:rPr lang="en-US" sz="1200" b="0" i="0" u="sng" strike="noStrike" baseline="3000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r>
              <a:rPr lang="en-US" sz="1200" b="0" i="0" u="none" strike="noStrike">
                <a:solidFill>
                  <a:schemeClr val="dk1"/>
                </a:solidFill>
                <a:latin typeface="Times New Roman"/>
                <a:ea typeface="Times New Roman"/>
                <a:cs typeface="Times New Roman"/>
                <a:sym typeface="Times New Roman"/>
              </a:rPr>
              <a:t> However utility functions are often not linear, i.e. the more a person has already spent on their safety the less they are willing to spend to further increase their safety. Therefore, the $50 valuation should not be taken to mean that a human life (1 million micromorts) is valued at $50,000,000. Furthermore, the local linearity of any utility curve means that the micromort is useful for small incremental risks and rewards, not necessarily for large risks.</a:t>
            </a:r>
            <a:r>
              <a:rPr lang="en-US" sz="1200" b="0" i="0" u="sng" strike="noStrike" baseline="3000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endParaRPr sz="1200" b="0" i="0" u="none" strike="noStrike">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br>
              <a:rPr lang="en-US"/>
            </a:br>
            <a:endParaRPr/>
          </a:p>
        </p:txBody>
      </p:sp>
      <p:sp>
        <p:nvSpPr>
          <p:cNvPr id="458" name="Google Shape;458;p2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6" name="Google Shape;466;p3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Elicit preferences.</a:t>
            </a:r>
            <a:endParaRPr/>
          </a:p>
          <a:p>
            <a:pPr marL="0" lvl="0" indent="0" algn="l" rtl="0">
              <a:spcBef>
                <a:spcPts val="360"/>
              </a:spcBef>
              <a:spcAft>
                <a:spcPts val="0"/>
              </a:spcAft>
              <a:buNone/>
            </a:pPr>
            <a:r>
              <a:rPr lang="en-US"/>
              <a:t>Slide the value until the person becomes indifferent.  That’s the way that I can assign a number to U.</a:t>
            </a:r>
            <a:endParaRPr/>
          </a:p>
          <a:p>
            <a:pPr marL="0" lvl="0" indent="0" algn="l" rtl="0">
              <a:spcBef>
                <a:spcPts val="360"/>
              </a:spcBef>
              <a:spcAft>
                <a:spcPts val="0"/>
              </a:spcAft>
              <a:buNone/>
            </a:pPr>
            <a:r>
              <a:rPr lang="en-US"/>
              <a:t>How much do you NOT want to pay $30?  No change is better than paying $30, instant death is worse.</a:t>
            </a:r>
            <a:r>
              <a:rPr lang="en-US" b="1"/>
              <a:t> </a:t>
            </a:r>
            <a:br>
              <a:rPr lang="en-US" b="1"/>
            </a:br>
            <a:r>
              <a:rPr lang="en-US" b="1"/>
              <a:t>Example: Buy a bike helment to reduce your microports by 1.</a:t>
            </a:r>
            <a:endParaRPr/>
          </a:p>
          <a:p>
            <a:pPr marL="0" lvl="0" indent="0" algn="l" rtl="0">
              <a:spcBef>
                <a:spcPts val="360"/>
              </a:spcBef>
              <a:spcAft>
                <a:spcPts val="0"/>
              </a:spcAft>
              <a:buNone/>
            </a:pPr>
            <a:r>
              <a:rPr lang="en-US"/>
              <a:t>Once I find that magical probability that makes you indifferent, then I know U.</a:t>
            </a:r>
            <a:endParaRPr/>
          </a:p>
          <a:p>
            <a:pPr marL="0" lvl="0" indent="0" algn="l" rtl="0">
              <a:spcBef>
                <a:spcPts val="360"/>
              </a:spcBef>
              <a:spcAft>
                <a:spcPts val="0"/>
              </a:spcAft>
              <a:buNone/>
            </a:pPr>
            <a:r>
              <a:rPr lang="en-US"/>
              <a:t>If we made it worse, pay $3m be in debt forever.</a:t>
            </a:r>
            <a:endParaRPr b="1"/>
          </a:p>
        </p:txBody>
      </p:sp>
      <p:sp>
        <p:nvSpPr>
          <p:cNvPr id="467" name="Google Shape;467;p3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p3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How about money?  Can we use money as a utility scale?  No!  It’s not a good utility scale.  We can talk about the utility of money, but it itself isn’t a good utility scale.  Why not?</a:t>
            </a: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Imagine a lottery where you get X dollars or Y dollars.</a:t>
            </a:r>
            <a:endParaRPr/>
          </a:p>
          <a:p>
            <a:pPr marL="0" lvl="0" indent="0" algn="l" rtl="0">
              <a:spcBef>
                <a:spcPts val="360"/>
              </a:spcBef>
              <a:spcAft>
                <a:spcPts val="0"/>
              </a:spcAft>
              <a:buNone/>
            </a:pPr>
            <a:r>
              <a:rPr lang="en-US">
                <a:latin typeface="Arial"/>
                <a:ea typeface="Arial"/>
                <a:cs typeface="Arial"/>
                <a:sym typeface="Arial"/>
              </a:rPr>
              <a:t>Obviously, how good this is depends on X, Y and p.</a:t>
            </a:r>
            <a:endParaRPr/>
          </a:p>
          <a:p>
            <a:pPr marL="0" lvl="0" indent="0" algn="l" rtl="0">
              <a:spcBef>
                <a:spcPts val="360"/>
              </a:spcBef>
              <a:spcAft>
                <a:spcPts val="0"/>
              </a:spcAft>
              <a:buNone/>
            </a:pPr>
            <a:r>
              <a:rPr lang="en-US">
                <a:latin typeface="Arial"/>
                <a:ea typeface="Arial"/>
                <a:cs typeface="Arial"/>
                <a:sym typeface="Arial"/>
              </a:rPr>
              <a:t>Typically a utility of a lottery over money is worth less than its equivalent monetary value.</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You’d rather have a smaller amount that is guaranteed.</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How many of you would like a million dollars?</a:t>
            </a:r>
            <a:endParaRPr/>
          </a:p>
          <a:p>
            <a:pPr marL="0" lvl="0" indent="0" algn="l" rtl="0">
              <a:spcBef>
                <a:spcPts val="360"/>
              </a:spcBef>
              <a:spcAft>
                <a:spcPts val="0"/>
              </a:spcAft>
              <a:buNone/>
            </a:pPr>
            <a:r>
              <a:rPr lang="en-US">
                <a:latin typeface="Arial"/>
                <a:ea typeface="Arial"/>
                <a:cs typeface="Arial"/>
                <a:sym typeface="Arial"/>
              </a:rPr>
              <a:t>How many of you would like a billion dollars?  How much more?  1000x more?  Maybe not?</a:t>
            </a:r>
            <a:endParaRPr/>
          </a:p>
          <a:p>
            <a:pPr marL="0" lvl="0" indent="0" algn="l" rtl="0">
              <a:spcBef>
                <a:spcPts val="360"/>
              </a:spcBef>
              <a:spcAft>
                <a:spcPts val="0"/>
              </a:spcAft>
              <a:buNone/>
            </a:pPr>
            <a:r>
              <a:rPr lang="en-US">
                <a:latin typeface="Arial"/>
                <a:ea typeface="Arial"/>
                <a:cs typeface="Arial"/>
                <a:sym typeface="Arial"/>
              </a:rPr>
              <a:t>Let’s say I gave you a billion.  Now how much do you want a million?  Not much.</a:t>
            </a:r>
            <a:endParaRPr/>
          </a:p>
          <a:p>
            <a:pPr marL="0" lvl="0" indent="0" algn="l" rtl="0">
              <a:spcBef>
                <a:spcPts val="360"/>
              </a:spcBef>
              <a:spcAft>
                <a:spcPts val="0"/>
              </a:spcAft>
              <a:buNone/>
            </a:pPr>
            <a:r>
              <a:rPr lang="en-US">
                <a:latin typeface="Arial"/>
                <a:ea typeface="Arial"/>
                <a:cs typeface="Arial"/>
                <a:sym typeface="Arial"/>
              </a:rPr>
              <a:t>Diminishing returns. I’m told after your first billion, your second billion has less utility.</a:t>
            </a:r>
            <a:endParaRPr/>
          </a:p>
          <a:p>
            <a:pPr marL="0" lvl="0" indent="0" algn="l" rtl="0">
              <a:spcBef>
                <a:spcPts val="360"/>
              </a:spcBef>
              <a:spcAft>
                <a:spcPts val="0"/>
              </a:spcAft>
              <a:buNone/>
            </a:pPr>
            <a:r>
              <a:rPr lang="en-US">
                <a:latin typeface="Arial"/>
                <a:ea typeface="Arial"/>
                <a:cs typeface="Arial"/>
                <a:sym typeface="Arial"/>
              </a:rPr>
              <a:t>Same thing in the negative.  Once you’re $1b in debt, whatever, you’re too big.</a:t>
            </a:r>
            <a:endParaRPr>
              <a:latin typeface="Arial"/>
              <a:ea typeface="Arial"/>
              <a:cs typeface="Arial"/>
              <a:sym typeface="Arial"/>
            </a:endParaRPr>
          </a:p>
        </p:txBody>
      </p:sp>
      <p:sp>
        <p:nvSpPr>
          <p:cNvPr id="488" name="Google Shape;488;p3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114</a:t>
            </a:fld>
            <a:endParaRPr>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6" name="Google Shape;496;p3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Lottery example = $1000 computer, 50% chance that you’ll get it stolen, in which case you are left with $0.</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That’s how much money you would be willing to trade this lottery for.  Trade uncertainty for certainty. </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How much would you trade this lottery for?  How many would trade this for $10?  How about $900?  How about $400?</a:t>
            </a:r>
            <a:endParaRPr/>
          </a:p>
          <a:p>
            <a:pPr marL="0" marR="0" lvl="0" indent="0" algn="l" rtl="0">
              <a:lnSpc>
                <a:spcPct val="100000"/>
              </a:lnSpc>
              <a:spcBef>
                <a:spcPts val="360"/>
              </a:spcBef>
              <a:spcAft>
                <a:spcPts val="0"/>
              </a:spcAft>
              <a:buClr>
                <a:schemeClr val="dk1"/>
              </a:buClr>
              <a:buSzPts val="1200"/>
              <a:buFont typeface="Arial"/>
              <a:buNone/>
            </a:pPr>
            <a:endParaRPr/>
          </a:p>
          <a:p>
            <a:pPr marL="0" marR="0" lvl="0" indent="0" algn="l" rtl="0">
              <a:lnSpc>
                <a:spcPct val="100000"/>
              </a:lnSpc>
              <a:spcBef>
                <a:spcPts val="360"/>
              </a:spcBef>
              <a:spcAft>
                <a:spcPts val="0"/>
              </a:spcAft>
              <a:buClr>
                <a:schemeClr val="dk1"/>
              </a:buClr>
              <a:buSzPts val="1200"/>
              <a:buFont typeface="Arial"/>
              <a:buNone/>
            </a:pPr>
            <a:r>
              <a:rPr lang="en-US"/>
              <a:t>Because of these preferences there are things like insurance. </a:t>
            </a:r>
            <a:endParaRPr/>
          </a:p>
          <a:p>
            <a:pPr marL="0" lvl="0" indent="0" algn="l" rtl="0">
              <a:spcBef>
                <a:spcPts val="360"/>
              </a:spcBef>
              <a:spcAft>
                <a:spcPts val="0"/>
              </a:spcAft>
              <a:buNone/>
            </a:pPr>
            <a:r>
              <a:rPr lang="en-US"/>
              <a:t>Is insurance just a scam?  No, it’s win-win!</a:t>
            </a:r>
            <a:endParaRPr/>
          </a:p>
          <a:p>
            <a:pPr marL="0" lvl="0" indent="0" algn="l" rtl="0">
              <a:spcBef>
                <a:spcPts val="360"/>
              </a:spcBef>
              <a:spcAft>
                <a:spcPts val="0"/>
              </a:spcAft>
              <a:buNone/>
            </a:pPr>
            <a:endParaRPr/>
          </a:p>
        </p:txBody>
      </p:sp>
      <p:sp>
        <p:nvSpPr>
          <p:cNvPr id="497" name="Google Shape;497;p3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115</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4" name="Google Shape;504;p3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humans perfectly rational?  Here’s a classic experiment</a:t>
            </a:r>
            <a:endParaRPr/>
          </a:p>
          <a:p>
            <a:pPr marL="0" lvl="0" indent="0" algn="l" rtl="0">
              <a:spcBef>
                <a:spcPts val="360"/>
              </a:spcBef>
              <a:spcAft>
                <a:spcPts val="0"/>
              </a:spcAft>
              <a:buNone/>
            </a:pPr>
            <a:r>
              <a:rPr lang="en-US"/>
              <a:t>B is the clear winner.</a:t>
            </a:r>
            <a:endParaRPr/>
          </a:p>
          <a:p>
            <a:pPr marL="0" lvl="0" indent="0" algn="l" rtl="0">
              <a:spcBef>
                <a:spcPts val="360"/>
              </a:spcBef>
              <a:spcAft>
                <a:spcPts val="0"/>
              </a:spcAft>
              <a:buNone/>
            </a:pPr>
            <a:r>
              <a:rPr lang="en-US"/>
              <a:t>C is the winner.</a:t>
            </a:r>
            <a:endParaRPr/>
          </a:p>
          <a:p>
            <a:pPr marL="0" lvl="0" indent="0" algn="l" rtl="0">
              <a:spcBef>
                <a:spcPts val="360"/>
              </a:spcBef>
              <a:spcAft>
                <a:spcPts val="0"/>
              </a:spcAft>
              <a:buNone/>
            </a:pPr>
            <a:endParaRPr/>
          </a:p>
          <a:p>
            <a:pPr marL="0" lvl="0" indent="0" algn="l" rtl="0">
              <a:spcBef>
                <a:spcPts val="360"/>
              </a:spcBef>
              <a:spcAft>
                <a:spcPts val="0"/>
              </a:spcAft>
              <a:buNone/>
            </a:pPr>
            <a:r>
              <a:rPr lang="en-US"/>
              <a:t>Most people prefer C over D.  </a:t>
            </a:r>
            <a:endParaRPr/>
          </a:p>
          <a:p>
            <a:pPr marL="0" lvl="0" indent="0" algn="l" rtl="0">
              <a:spcBef>
                <a:spcPts val="360"/>
              </a:spcBef>
              <a:spcAft>
                <a:spcPts val="0"/>
              </a:spcAft>
              <a:buNone/>
            </a:pPr>
            <a:r>
              <a:rPr lang="en-US"/>
              <a:t>Multiply C and D by 4 and get the opposite conclusion 0.2*4 = 0.8, 0.25*4 = 1, so 0.8 U($4k) &gt; 1.0 * U($3k)</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what the heck?  You’re making irrational preferences?  Are you irrational or did I do something wrong?</a:t>
            </a:r>
            <a:endParaRPr/>
          </a:p>
          <a:p>
            <a:pPr marL="0" lvl="0" indent="0" algn="l" rtl="0">
              <a:spcBef>
                <a:spcPts val="360"/>
              </a:spcBef>
              <a:spcAft>
                <a:spcPts val="0"/>
              </a:spcAft>
              <a:buNone/>
            </a:pPr>
            <a:r>
              <a:rPr lang="en-US"/>
              <a:t>There’s a lot going on.</a:t>
            </a:r>
            <a:endParaRPr/>
          </a:p>
          <a:p>
            <a:pPr marL="0" lvl="0" indent="0" algn="l" rtl="0">
              <a:spcBef>
                <a:spcPts val="360"/>
              </a:spcBef>
              <a:spcAft>
                <a:spcPts val="0"/>
              </a:spcAft>
              <a:buNone/>
            </a:pPr>
            <a:r>
              <a:rPr lang="en-US"/>
              <a:t>Prize B said 100% chance of 3k.  0 is actually important. </a:t>
            </a:r>
            <a:endParaRPr/>
          </a:p>
          <a:p>
            <a:pPr marL="0" lvl="0" indent="0" algn="l" rtl="0">
              <a:spcBef>
                <a:spcPts val="360"/>
              </a:spcBef>
              <a:spcAft>
                <a:spcPts val="0"/>
              </a:spcAft>
              <a:buNone/>
            </a:pPr>
            <a:r>
              <a:rPr lang="en-US"/>
              <a:t>What do you get if you choose A, and you win $0?  You get the  feeling of stupidity. </a:t>
            </a:r>
            <a:endParaRPr/>
          </a:p>
        </p:txBody>
      </p:sp>
      <p:sp>
        <p:nvSpPr>
          <p:cNvPr id="505" name="Google Shape;505;p3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97352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5210/4210</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5210/4210</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5210/4210</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5210/4210</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5210/4210</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10/13/22</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0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10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20.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21.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9.xml"/><Relationship Id="rId7" Type="http://schemas.openxmlformats.org/officeDocument/2006/relationships/notesSlide" Target="../notesSlides/notesSlide22.xml"/><Relationship Id="rId12"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1.emf"/></Relationships>
</file>

<file path=ppt/slides/_rels/slide5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emf"/><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image" Target="../media/image35.png"/><Relationship Id="rId26" Type="http://schemas.openxmlformats.org/officeDocument/2006/relationships/image" Target="../media/image47.png"/><Relationship Id="rId3" Type="http://schemas.openxmlformats.org/officeDocument/2006/relationships/tags" Target="../tags/tag18.xml"/><Relationship Id="rId21" Type="http://schemas.openxmlformats.org/officeDocument/2006/relationships/image" Target="../media/image42.png"/><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notesSlide" Target="../notesSlides/notesSlide29.xml"/><Relationship Id="rId25" Type="http://schemas.openxmlformats.org/officeDocument/2006/relationships/image" Target="../media/image46.png"/><Relationship Id="rId2" Type="http://schemas.openxmlformats.org/officeDocument/2006/relationships/tags" Target="../tags/tag17.xml"/><Relationship Id="rId16" Type="http://schemas.openxmlformats.org/officeDocument/2006/relationships/slideLayout" Target="../slideLayouts/slideLayout2.xml"/><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image" Target="../media/image45.png"/><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tags" Target="../tags/tag25.xml"/><Relationship Id="rId19" Type="http://schemas.openxmlformats.org/officeDocument/2006/relationships/image" Target="../media/image40.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s>
</file>

<file path=ppt/slides/_rels/slide5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30.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0.tiff"/><Relationship Id="rId5" Type="http://schemas.openxmlformats.org/officeDocument/2006/relationships/image" Target="../media/image48.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image" Target="../media/image10.tiff"/><Relationship Id="rId26" Type="http://schemas.openxmlformats.org/officeDocument/2006/relationships/image" Target="../media/image43.png"/><Relationship Id="rId3" Type="http://schemas.openxmlformats.org/officeDocument/2006/relationships/tags" Target="../tags/tag34.xml"/><Relationship Id="rId21" Type="http://schemas.openxmlformats.org/officeDocument/2006/relationships/image" Target="../media/image35.png"/><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notesSlide" Target="../notesSlides/notesSlide31.xml"/><Relationship Id="rId25" Type="http://schemas.openxmlformats.org/officeDocument/2006/relationships/image" Target="../media/image47.png"/><Relationship Id="rId2" Type="http://schemas.openxmlformats.org/officeDocument/2006/relationships/tags" Target="../tags/tag33.xml"/><Relationship Id="rId16" Type="http://schemas.openxmlformats.org/officeDocument/2006/relationships/slideLayout" Target="../slideLayouts/slideLayout2.xml"/><Relationship Id="rId20" Type="http://schemas.openxmlformats.org/officeDocument/2006/relationships/image" Target="../media/image31.emf"/><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image" Target="../media/image48.png"/><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image" Target="../media/image49.png"/><Relationship Id="rId10" Type="http://schemas.openxmlformats.org/officeDocument/2006/relationships/tags" Target="../tags/tag41.xml"/><Relationship Id="rId19" Type="http://schemas.openxmlformats.org/officeDocument/2006/relationships/image" Target="../media/image29.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47.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tags" Target="../tags/tag50.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34.xml"/><Relationship Id="rId11" Type="http://schemas.openxmlformats.org/officeDocument/2006/relationships/image" Target="../media/image59.png"/><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tags" Target="../tags/tag51.xml"/><Relationship Id="rId9" Type="http://schemas.openxmlformats.org/officeDocument/2006/relationships/image" Target="../media/image57.png"/><Relationship Id="rId14" Type="http://schemas.openxmlformats.org/officeDocument/2006/relationships/image" Target="../media/image62.png"/></Relationships>
</file>

<file path=ppt/slides/_rels/slide6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tags" Target="../tags/tag54.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35.xml"/><Relationship Id="rId11" Type="http://schemas.openxmlformats.org/officeDocument/2006/relationships/image" Target="../media/image59.png"/><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tags" Target="../tags/tag55.xml"/><Relationship Id="rId9" Type="http://schemas.openxmlformats.org/officeDocument/2006/relationships/image" Target="../media/image57.png"/><Relationship Id="rId14" Type="http://schemas.openxmlformats.org/officeDocument/2006/relationships/image" Target="../media/image62.png"/></Relationships>
</file>

<file path=ppt/slides/_rels/slide6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30.png"/><Relationship Id="rId3" Type="http://schemas.openxmlformats.org/officeDocument/2006/relationships/tags" Target="../tags/tag58.xml"/><Relationship Id="rId7" Type="http://schemas.openxmlformats.org/officeDocument/2006/relationships/image" Target="../media/image55.png"/><Relationship Id="rId12" Type="http://schemas.openxmlformats.org/officeDocument/2006/relationships/image" Target="../media/image29.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36.xml"/><Relationship Id="rId11" Type="http://schemas.openxmlformats.org/officeDocument/2006/relationships/image" Target="../media/image10.tiff"/><Relationship Id="rId5" Type="http://schemas.openxmlformats.org/officeDocument/2006/relationships/slideLayout" Target="../slideLayouts/slideLayout2.xml"/><Relationship Id="rId15" Type="http://schemas.openxmlformats.org/officeDocument/2006/relationships/image" Target="../media/image31.emf"/><Relationship Id="rId10" Type="http://schemas.openxmlformats.org/officeDocument/2006/relationships/image" Target="../media/image62.png"/><Relationship Id="rId4" Type="http://schemas.openxmlformats.org/officeDocument/2006/relationships/tags" Target="../tags/tag59.xml"/><Relationship Id="rId9" Type="http://schemas.openxmlformats.org/officeDocument/2006/relationships/image" Target="../media/image60.png"/><Relationship Id="rId14" Type="http://schemas.openxmlformats.org/officeDocument/2006/relationships/image" Target="../media/image8.tiff"/></Relationships>
</file>

<file path=ppt/slides/_rels/slide6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30.png"/><Relationship Id="rId3" Type="http://schemas.openxmlformats.org/officeDocument/2006/relationships/tags" Target="../tags/tag62.xml"/><Relationship Id="rId7" Type="http://schemas.openxmlformats.org/officeDocument/2006/relationships/image" Target="../media/image55.png"/><Relationship Id="rId12" Type="http://schemas.openxmlformats.org/officeDocument/2006/relationships/image" Target="../media/image2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37.xml"/><Relationship Id="rId11" Type="http://schemas.openxmlformats.org/officeDocument/2006/relationships/image" Target="../media/image10.tiff"/><Relationship Id="rId5" Type="http://schemas.openxmlformats.org/officeDocument/2006/relationships/slideLayout" Target="../slideLayouts/slideLayout2.xml"/><Relationship Id="rId15" Type="http://schemas.openxmlformats.org/officeDocument/2006/relationships/image" Target="../media/image31.emf"/><Relationship Id="rId10" Type="http://schemas.openxmlformats.org/officeDocument/2006/relationships/image" Target="../media/image62.png"/><Relationship Id="rId4" Type="http://schemas.openxmlformats.org/officeDocument/2006/relationships/tags" Target="../tags/tag63.xml"/><Relationship Id="rId9" Type="http://schemas.openxmlformats.org/officeDocument/2006/relationships/image" Target="../media/image60.png"/><Relationship Id="rId14" Type="http://schemas.openxmlformats.org/officeDocument/2006/relationships/image" Target="../media/image8.tiff"/></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68.xml"/><Relationship Id="rId7" Type="http://schemas.openxmlformats.org/officeDocument/2006/relationships/image" Target="../media/image6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66.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notesSlide" Target="../notesSlides/notesSlide46.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48.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notesSlide" Target="../notesSlides/notesSlide49.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5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notesSlide" Target="../notesSlides/notesSlide6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Markov Decision Processes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Google Shape;295;p20">
            <a:extLst>
              <a:ext uri="{FF2B5EF4-FFF2-40B4-BE49-F238E27FC236}">
                <a16:creationId xmlns:a16="http://schemas.microsoft.com/office/drawing/2014/main" id="{5A6E4F5C-8B8E-50FC-DCA1-4EC188E3E7EE}"/>
              </a:ext>
            </a:extLst>
          </p:cNvPr>
          <p:cNvSpPr/>
          <p:nvPr/>
        </p:nvSpPr>
        <p:spPr>
          <a:xfrm>
            <a:off x="5931336" y="617134"/>
            <a:ext cx="4454353" cy="1153220"/>
          </a:xfrm>
          <a:prstGeom prst="wedgeRoundRectCallout">
            <a:avLst>
              <a:gd name="adj1" fmla="val 55378"/>
              <a:gd name="adj2" fmla="val 18209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Midterm 1 will be in-class on Thursday Oct 20.</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28F39DB9-28C7-4E2E-0009-94E1AD2B58A0}"/>
              </a:ext>
            </a:extLst>
          </p:cNvPr>
          <p:cNvSpPr/>
          <p:nvPr/>
        </p:nvSpPr>
        <p:spPr>
          <a:xfrm>
            <a:off x="5469775" y="2365533"/>
            <a:ext cx="3821405" cy="1153220"/>
          </a:xfrm>
          <a:prstGeom prst="wedgeRoundRectCallout">
            <a:avLst>
              <a:gd name="adj1" fmla="val 72547"/>
              <a:gd name="adj2" fmla="val 8117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The date for Midterm 2 has been set.  It is Dec 15.</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84ABDD9F-7EE2-BE13-ACAC-DE2101C80A3E}"/>
              </a:ext>
            </a:extLst>
          </p:cNvPr>
          <p:cNvSpPr/>
          <p:nvPr/>
        </p:nvSpPr>
        <p:spPr>
          <a:xfrm>
            <a:off x="5619404" y="4113931"/>
            <a:ext cx="3671775" cy="1522097"/>
          </a:xfrm>
          <a:prstGeom prst="wedgeRoundRectCallout">
            <a:avLst>
              <a:gd name="adj1" fmla="val 82251"/>
              <a:gd name="adj2" fmla="val -28392"/>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HW5 is due tomorrow. R2D2 EC is due Wed.</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3087434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01" name="Google Shape;301;p17"/>
          <p:cNvSpPr txBox="1">
            <a:spLocks noGrp="1"/>
          </p:cNvSpPr>
          <p:nvPr>
            <p:ph type="body" idx="1"/>
          </p:nvPr>
        </p:nvSpPr>
        <p:spPr>
          <a:xfrm>
            <a:off x="406400" y="1397001"/>
            <a:ext cx="58420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3200"/>
              <a:buChar char="▪"/>
            </a:pPr>
            <a:r>
              <a:rPr lang="en-US"/>
              <a:t>Read Chapter 16 of the textbook (sections 16.1-16.3)</a:t>
            </a:r>
            <a:endParaRPr/>
          </a:p>
        </p:txBody>
      </p:sp>
      <p:pic>
        <p:nvPicPr>
          <p:cNvPr id="302" name="Google Shape;302;p17" descr="Russell &amp; Norvig, Artificial Intelligence: A Modern Approach, 4th Edition |  Pearson"/>
          <p:cNvPicPr preferRelativeResize="0"/>
          <p:nvPr/>
        </p:nvPicPr>
        <p:blipFill rotWithShape="1">
          <a:blip r:embed="rId3">
            <a:alphaModFix/>
          </a:blip>
          <a:srcRect/>
          <a:stretch/>
        </p:blipFill>
        <p:spPr>
          <a:xfrm>
            <a:off x="7162800" y="1397001"/>
            <a:ext cx="3913099" cy="49530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Maximum Expected Utility</a:t>
            </a:r>
            <a:endParaRPr/>
          </a:p>
        </p:txBody>
      </p:sp>
      <p:sp>
        <p:nvSpPr>
          <p:cNvPr id="309" name="Google Shape;309;p18"/>
          <p:cNvSpPr txBox="1">
            <a:spLocks noGrp="1"/>
          </p:cNvSpPr>
          <p:nvPr>
            <p:ph type="body" idx="1"/>
          </p:nvPr>
        </p:nvSpPr>
        <p:spPr>
          <a:xfrm>
            <a:off x="304800" y="1752600"/>
            <a:ext cx="11582400" cy="339447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a:t>Why should we average utilities?  Why not minimax?</a:t>
            </a:r>
            <a:endParaRPr/>
          </a:p>
          <a:p>
            <a:pPr marL="342882" lvl="0" indent="-203182" algn="l" rtl="0">
              <a:lnSpc>
                <a:spcPct val="90000"/>
              </a:lnSpc>
              <a:spcBef>
                <a:spcPts val="440"/>
              </a:spcBef>
              <a:spcAft>
                <a:spcPts val="0"/>
              </a:spcAft>
              <a:buSzPts val="2200"/>
              <a:buNone/>
            </a:pPr>
            <a:endParaRPr sz="2200"/>
          </a:p>
          <a:p>
            <a:pPr marL="342882" lvl="0" indent="-342882" algn="l" rtl="0">
              <a:lnSpc>
                <a:spcPct val="90000"/>
              </a:lnSpc>
              <a:spcBef>
                <a:spcPts val="440"/>
              </a:spcBef>
              <a:spcAft>
                <a:spcPts val="0"/>
              </a:spcAft>
              <a:buSzPts val="2200"/>
              <a:buChar char="▪"/>
            </a:pPr>
            <a:r>
              <a:rPr lang="en-US" sz="2200"/>
              <a:t>Principle of maximum expected utility:</a:t>
            </a:r>
            <a:endParaRPr/>
          </a:p>
          <a:p>
            <a:pPr marL="742913" lvl="1" indent="-285736" algn="l" rtl="0">
              <a:lnSpc>
                <a:spcPct val="90000"/>
              </a:lnSpc>
              <a:spcBef>
                <a:spcPts val="440"/>
              </a:spcBef>
              <a:spcAft>
                <a:spcPts val="0"/>
              </a:spcAft>
              <a:buSzPts val="2200"/>
              <a:buChar char="▪"/>
            </a:pPr>
            <a:r>
              <a:rPr lang="en-US" sz="2200"/>
              <a:t>A rational agent should choose the action that </a:t>
            </a:r>
            <a:r>
              <a:rPr lang="en-US" sz="2200">
                <a:solidFill>
                  <a:srgbClr val="CC0000"/>
                </a:solidFill>
              </a:rPr>
              <a:t>maximizes its expected utility, given its knowledge</a:t>
            </a:r>
            <a:endParaRPr sz="2200"/>
          </a:p>
          <a:p>
            <a:pPr marL="342882" lvl="0" indent="-342882" algn="l" rtl="0">
              <a:spcBef>
                <a:spcPts val="440"/>
              </a:spcBef>
              <a:spcAft>
                <a:spcPts val="0"/>
              </a:spcAft>
              <a:buSzPts val="2200"/>
              <a:buChar char="▪"/>
            </a:pPr>
            <a:r>
              <a:rPr lang="en-US" sz="2200"/>
              <a:t>Questions:</a:t>
            </a:r>
            <a:endParaRPr/>
          </a:p>
          <a:p>
            <a:pPr marL="742913" lvl="1" indent="-285736" algn="l" rtl="0">
              <a:spcBef>
                <a:spcPts val="440"/>
              </a:spcBef>
              <a:spcAft>
                <a:spcPts val="0"/>
              </a:spcAft>
              <a:buSzPts val="2200"/>
              <a:buChar char="▪"/>
            </a:pPr>
            <a:r>
              <a:rPr lang="en-US" sz="2200"/>
              <a:t>Where do utilities come from?</a:t>
            </a:r>
            <a:endParaRPr/>
          </a:p>
          <a:p>
            <a:pPr marL="742913" lvl="1" indent="-285736" algn="l" rtl="0">
              <a:spcBef>
                <a:spcPts val="440"/>
              </a:spcBef>
              <a:spcAft>
                <a:spcPts val="0"/>
              </a:spcAft>
              <a:buSzPts val="2200"/>
              <a:buChar char="▪"/>
            </a:pPr>
            <a:r>
              <a:rPr lang="en-US" sz="2200"/>
              <a:t>How do we know such utilities even exist?</a:t>
            </a:r>
            <a:endParaRPr/>
          </a:p>
          <a:p>
            <a:pPr marL="742913" lvl="1" indent="-285736" algn="l" rtl="0">
              <a:spcBef>
                <a:spcPts val="440"/>
              </a:spcBef>
              <a:spcAft>
                <a:spcPts val="0"/>
              </a:spcAft>
              <a:buSzPts val="2200"/>
              <a:buChar char="▪"/>
            </a:pPr>
            <a:r>
              <a:rPr lang="en-US" sz="2200"/>
              <a:t>How do we know that averaging even makes sense?</a:t>
            </a:r>
            <a:endParaRPr/>
          </a:p>
          <a:p>
            <a:pPr marL="742913" lvl="1" indent="-285736" algn="l" rtl="0">
              <a:spcBef>
                <a:spcPts val="440"/>
              </a:spcBef>
              <a:spcAft>
                <a:spcPts val="0"/>
              </a:spcAft>
              <a:buSzPts val="2200"/>
              <a:buChar char="▪"/>
            </a:pPr>
            <a:r>
              <a:rPr lang="en-US" sz="2200"/>
              <a:t>What if our behavior (preferences) can’t be described by utilities?</a:t>
            </a:r>
            <a:endParaRPr/>
          </a:p>
          <a:p>
            <a:pPr marL="342882" lvl="0" indent="-203182" algn="l" rtl="0">
              <a:lnSpc>
                <a:spcPct val="90000"/>
              </a:lnSpc>
              <a:spcBef>
                <a:spcPts val="440"/>
              </a:spcBef>
              <a:spcAft>
                <a:spcPts val="0"/>
              </a:spcAft>
              <a:buSzPts val="2200"/>
              <a:buNone/>
            </a:pPr>
            <a:endParaRPr sz="22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19"/>
          <p:cNvGrpSpPr/>
          <p:nvPr/>
        </p:nvGrpSpPr>
        <p:grpSpPr>
          <a:xfrm>
            <a:off x="3581400" y="2668464"/>
            <a:ext cx="4914900" cy="290148"/>
            <a:chOff x="2743200" y="2414952"/>
            <a:chExt cx="6553200" cy="386864"/>
          </a:xfrm>
        </p:grpSpPr>
        <p:sp>
          <p:nvSpPr>
            <p:cNvPr id="316" name="Google Shape;316;p19"/>
            <p:cNvSpPr/>
            <p:nvPr/>
          </p:nvSpPr>
          <p:spPr>
            <a:xfrm rot="10800000">
              <a:off x="2743200" y="2414952"/>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9"/>
            <p:cNvSpPr/>
            <p:nvPr/>
          </p:nvSpPr>
          <p:spPr>
            <a:xfrm rot="10800000">
              <a:off x="44196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9"/>
            <p:cNvSpPr/>
            <p:nvPr/>
          </p:nvSpPr>
          <p:spPr>
            <a:xfrm rot="10800000">
              <a:off x="71628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9"/>
            <p:cNvSpPr/>
            <p:nvPr/>
          </p:nvSpPr>
          <p:spPr>
            <a:xfrm rot="10800000">
              <a:off x="8820150" y="2420816"/>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0" name="Google Shape;320;p1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What Utilities to Use?</a:t>
            </a:r>
            <a:endParaRPr/>
          </a:p>
        </p:txBody>
      </p:sp>
      <p:sp>
        <p:nvSpPr>
          <p:cNvPr id="321" name="Google Shape;321;p19"/>
          <p:cNvSpPr txBox="1">
            <a:spLocks noGrp="1"/>
          </p:cNvSpPr>
          <p:nvPr>
            <p:ph type="body" idx="1"/>
          </p:nvPr>
        </p:nvSpPr>
        <p:spPr>
          <a:xfrm>
            <a:off x="1109662" y="4054476"/>
            <a:ext cx="10015538" cy="234632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For worst-case minimax reasoning, terminal function scale doesn’t matter</a:t>
            </a:r>
            <a:endParaRPr/>
          </a:p>
          <a:p>
            <a:pPr marL="742913" lvl="1" indent="-285736" algn="l" rtl="0">
              <a:spcBef>
                <a:spcPts val="440"/>
              </a:spcBef>
              <a:spcAft>
                <a:spcPts val="0"/>
              </a:spcAft>
              <a:buSzPts val="2200"/>
              <a:buChar char="▪"/>
            </a:pPr>
            <a:r>
              <a:rPr lang="en-US" sz="2200"/>
              <a:t>We just want better states to have higher evaluations (get the ordering right)</a:t>
            </a:r>
            <a:endParaRPr/>
          </a:p>
          <a:p>
            <a:pPr marL="742913" lvl="1" indent="-285736" algn="l" rtl="0">
              <a:spcBef>
                <a:spcPts val="440"/>
              </a:spcBef>
              <a:spcAft>
                <a:spcPts val="0"/>
              </a:spcAft>
              <a:buSzPts val="2200"/>
              <a:buChar char="▪"/>
            </a:pPr>
            <a:r>
              <a:rPr lang="en-US" sz="2200"/>
              <a:t>We call this </a:t>
            </a:r>
            <a:r>
              <a:rPr lang="en-US" sz="2200">
                <a:solidFill>
                  <a:srgbClr val="C00000"/>
                </a:solidFill>
              </a:rPr>
              <a:t>insensitivity to monotonic transformations</a:t>
            </a:r>
            <a:endParaRPr/>
          </a:p>
          <a:p>
            <a:pPr marL="1142942" lvl="2" indent="-88888" algn="l" rtl="0">
              <a:spcBef>
                <a:spcPts val="440"/>
              </a:spcBef>
              <a:spcAft>
                <a:spcPts val="0"/>
              </a:spcAft>
              <a:buSzPts val="2200"/>
              <a:buNone/>
            </a:pPr>
            <a:endParaRPr sz="2200"/>
          </a:p>
          <a:p>
            <a:pPr marL="342882" lvl="0" indent="-342882" algn="l" rtl="0">
              <a:spcBef>
                <a:spcPts val="440"/>
              </a:spcBef>
              <a:spcAft>
                <a:spcPts val="0"/>
              </a:spcAft>
              <a:buSzPts val="2200"/>
              <a:buChar char="▪"/>
            </a:pPr>
            <a:r>
              <a:rPr lang="en-US" sz="2200"/>
              <a:t>For average-case expectimax reasoning, we need </a:t>
            </a:r>
            <a:r>
              <a:rPr lang="en-US" sz="2200" i="1"/>
              <a:t>magnitudes</a:t>
            </a:r>
            <a:r>
              <a:rPr lang="en-US" sz="2200"/>
              <a:t> to be meaningful</a:t>
            </a:r>
            <a:endParaRPr/>
          </a:p>
        </p:txBody>
      </p:sp>
      <p:cxnSp>
        <p:nvCxnSpPr>
          <p:cNvPr id="322" name="Google Shape;322;p19"/>
          <p:cNvCxnSpPr>
            <a:cxnSpLocks/>
            <a:stCxn id="323" idx="4"/>
            <a:endCxn id="324" idx="0"/>
          </p:cNvCxnSpPr>
          <p:nvPr/>
        </p:nvCxnSpPr>
        <p:spPr>
          <a:xfrm>
            <a:off x="3759995" y="2971801"/>
            <a:ext cx="144379" cy="185737"/>
          </a:xfrm>
          <a:prstGeom prst="straightConnector1">
            <a:avLst/>
          </a:prstGeom>
          <a:noFill/>
          <a:ln w="9525" cap="flat" cmpd="sng">
            <a:solidFill>
              <a:schemeClr val="dk1"/>
            </a:solidFill>
            <a:prstDash val="solid"/>
            <a:round/>
            <a:headEnd type="none" w="med" len="med"/>
            <a:tailEnd type="triangle" w="med" len="med"/>
          </a:ln>
        </p:spPr>
      </p:cxnSp>
      <p:sp>
        <p:nvSpPr>
          <p:cNvPr id="325" name="Google Shape;325;p19"/>
          <p:cNvSpPr/>
          <p:nvPr/>
        </p:nvSpPr>
        <p:spPr>
          <a:xfrm>
            <a:off x="3026979" y="3157538"/>
            <a:ext cx="45851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24" name="Google Shape;324;p19"/>
          <p:cNvSpPr/>
          <p:nvPr/>
        </p:nvSpPr>
        <p:spPr>
          <a:xfrm>
            <a:off x="3598698" y="3157538"/>
            <a:ext cx="61135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a:t>
            </a:r>
            <a:endParaRPr/>
          </a:p>
        </p:txBody>
      </p:sp>
      <p:cxnSp>
        <p:nvCxnSpPr>
          <p:cNvPr id="326" name="Google Shape;326;p19"/>
          <p:cNvCxnSpPr>
            <a:cxnSpLocks/>
            <a:stCxn id="323" idx="4"/>
            <a:endCxn id="325" idx="0"/>
          </p:cNvCxnSpPr>
          <p:nvPr/>
        </p:nvCxnSpPr>
        <p:spPr>
          <a:xfrm flipH="1">
            <a:off x="3256236" y="2971801"/>
            <a:ext cx="503759" cy="185737"/>
          </a:xfrm>
          <a:prstGeom prst="straightConnector1">
            <a:avLst/>
          </a:prstGeom>
          <a:noFill/>
          <a:ln w="9525" cap="flat" cmpd="sng">
            <a:solidFill>
              <a:schemeClr val="dk1"/>
            </a:solidFill>
            <a:prstDash val="solid"/>
            <a:round/>
            <a:headEnd type="none" w="med" len="med"/>
            <a:tailEnd type="triangle" w="med" len="med"/>
          </a:ln>
        </p:spPr>
      </p:cxnSp>
      <p:cxnSp>
        <p:nvCxnSpPr>
          <p:cNvPr id="327" name="Google Shape;327;p19"/>
          <p:cNvCxnSpPr>
            <a:cxnSpLocks/>
            <a:stCxn id="328" idx="4"/>
            <a:endCxn id="329" idx="0"/>
          </p:cNvCxnSpPr>
          <p:nvPr/>
        </p:nvCxnSpPr>
        <p:spPr>
          <a:xfrm>
            <a:off x="5017295" y="2957513"/>
            <a:ext cx="256159" cy="185737"/>
          </a:xfrm>
          <a:prstGeom prst="straightConnector1">
            <a:avLst/>
          </a:prstGeom>
          <a:noFill/>
          <a:ln w="9525" cap="flat" cmpd="sng">
            <a:solidFill>
              <a:schemeClr val="dk1"/>
            </a:solidFill>
            <a:prstDash val="solid"/>
            <a:round/>
            <a:headEnd type="none" w="med" len="med"/>
            <a:tailEnd type="triangle" w="med" len="med"/>
          </a:ln>
        </p:spPr>
      </p:cxnSp>
      <p:sp>
        <p:nvSpPr>
          <p:cNvPr id="330" name="Google Shape;330;p19"/>
          <p:cNvSpPr/>
          <p:nvPr/>
        </p:nvSpPr>
        <p:spPr>
          <a:xfrm>
            <a:off x="4418067" y="3143250"/>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20</a:t>
            </a:r>
            <a:endParaRPr/>
          </a:p>
        </p:txBody>
      </p:sp>
      <p:sp>
        <p:nvSpPr>
          <p:cNvPr id="329" name="Google Shape;329;p19"/>
          <p:cNvSpPr/>
          <p:nvPr/>
        </p:nvSpPr>
        <p:spPr>
          <a:xfrm>
            <a:off x="5005987" y="3143250"/>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30</a:t>
            </a:r>
            <a:endParaRPr dirty="0"/>
          </a:p>
        </p:txBody>
      </p:sp>
      <p:cxnSp>
        <p:nvCxnSpPr>
          <p:cNvPr id="331" name="Google Shape;331;p19"/>
          <p:cNvCxnSpPr>
            <a:cxnSpLocks/>
            <a:stCxn id="328" idx="4"/>
            <a:endCxn id="330" idx="0"/>
          </p:cNvCxnSpPr>
          <p:nvPr/>
        </p:nvCxnSpPr>
        <p:spPr>
          <a:xfrm flipH="1">
            <a:off x="4685534" y="2957513"/>
            <a:ext cx="331761" cy="185737"/>
          </a:xfrm>
          <a:prstGeom prst="straightConnector1">
            <a:avLst/>
          </a:prstGeom>
          <a:noFill/>
          <a:ln w="9525" cap="flat" cmpd="sng">
            <a:solidFill>
              <a:schemeClr val="dk1"/>
            </a:solidFill>
            <a:prstDash val="solid"/>
            <a:round/>
            <a:headEnd type="none" w="med" len="med"/>
            <a:tailEnd type="triangle" w="med" len="med"/>
          </a:ln>
        </p:spPr>
      </p:cxnSp>
      <p:cxnSp>
        <p:nvCxnSpPr>
          <p:cNvPr id="332" name="Google Shape;332;p19"/>
          <p:cNvCxnSpPr>
            <a:stCxn id="333" idx="3"/>
            <a:endCxn id="328" idx="0"/>
          </p:cNvCxnSpPr>
          <p:nvPr/>
        </p:nvCxnSpPr>
        <p:spPr>
          <a:xfrm>
            <a:off x="4381500" y="2457450"/>
            <a:ext cx="635700" cy="171300"/>
          </a:xfrm>
          <a:prstGeom prst="straightConnector1">
            <a:avLst/>
          </a:prstGeom>
          <a:noFill/>
          <a:ln w="12700" cap="flat" cmpd="sng">
            <a:solidFill>
              <a:schemeClr val="dk1"/>
            </a:solidFill>
            <a:prstDash val="solid"/>
            <a:round/>
            <a:headEnd type="none" w="med" len="med"/>
            <a:tailEnd type="triangle" w="med" len="med"/>
          </a:ln>
        </p:spPr>
      </p:cxnSp>
      <p:cxnSp>
        <p:nvCxnSpPr>
          <p:cNvPr id="334" name="Google Shape;334;p19"/>
          <p:cNvCxnSpPr>
            <a:stCxn id="333" idx="3"/>
            <a:endCxn id="323" idx="0"/>
          </p:cNvCxnSpPr>
          <p:nvPr/>
        </p:nvCxnSpPr>
        <p:spPr>
          <a:xfrm flipH="1">
            <a:off x="3759900" y="2457450"/>
            <a:ext cx="621600" cy="185700"/>
          </a:xfrm>
          <a:prstGeom prst="straightConnector1">
            <a:avLst/>
          </a:prstGeom>
          <a:noFill/>
          <a:ln w="9525" cap="flat" cmpd="sng">
            <a:solidFill>
              <a:schemeClr val="dk1"/>
            </a:solidFill>
            <a:prstDash val="solid"/>
            <a:round/>
            <a:headEnd type="none" w="med" len="med"/>
            <a:tailEnd type="triangle" w="med" len="med"/>
          </a:ln>
        </p:spPr>
      </p:cxnSp>
      <p:sp>
        <p:nvSpPr>
          <p:cNvPr id="333" name="Google Shape;333;p19"/>
          <p:cNvSpPr/>
          <p:nvPr/>
        </p:nvSpPr>
        <p:spPr>
          <a:xfrm>
            <a:off x="4210050" y="2171700"/>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335;p19"/>
          <p:cNvSpPr/>
          <p:nvPr/>
        </p:nvSpPr>
        <p:spPr>
          <a:xfrm>
            <a:off x="5767388" y="3086100"/>
            <a:ext cx="700087" cy="400050"/>
          </a:xfrm>
          <a:prstGeom prst="rightArrow">
            <a:avLst>
              <a:gd name="adj1" fmla="val 100000"/>
              <a:gd name="adj2" fmla="val 26972"/>
            </a:avLst>
          </a:prstGeom>
          <a:solidFill>
            <a:schemeClr val="lt1"/>
          </a:solidFill>
          <a:ln w="25400" cap="flat" cmpd="sng">
            <a:solidFill>
              <a:schemeClr val="accent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x</a:t>
            </a:r>
            <a:r>
              <a:rPr lang="en-US" sz="1800" baseline="30000">
                <a:solidFill>
                  <a:schemeClr val="dk1"/>
                </a:solidFill>
                <a:latin typeface="Calibri"/>
                <a:ea typeface="Calibri"/>
                <a:cs typeface="Calibri"/>
                <a:sym typeface="Calibri"/>
              </a:rPr>
              <a:t>2</a:t>
            </a:r>
            <a:endParaRPr/>
          </a:p>
        </p:txBody>
      </p:sp>
      <p:cxnSp>
        <p:nvCxnSpPr>
          <p:cNvPr id="336" name="Google Shape;336;p19"/>
          <p:cNvCxnSpPr>
            <a:cxnSpLocks/>
            <a:stCxn id="337" idx="4"/>
            <a:endCxn id="338" idx="0"/>
          </p:cNvCxnSpPr>
          <p:nvPr/>
        </p:nvCxnSpPr>
        <p:spPr>
          <a:xfrm>
            <a:off x="7074695" y="2971801"/>
            <a:ext cx="326183" cy="185737"/>
          </a:xfrm>
          <a:prstGeom prst="straightConnector1">
            <a:avLst/>
          </a:prstGeom>
          <a:noFill/>
          <a:ln w="9525" cap="flat" cmpd="sng">
            <a:solidFill>
              <a:schemeClr val="dk1"/>
            </a:solidFill>
            <a:prstDash val="solid"/>
            <a:round/>
            <a:headEnd type="none" w="med" len="med"/>
            <a:tailEnd type="triangle" w="med" len="med"/>
          </a:ln>
        </p:spPr>
      </p:cxnSp>
      <p:sp>
        <p:nvSpPr>
          <p:cNvPr id="339" name="Google Shape;339;p19"/>
          <p:cNvSpPr/>
          <p:nvPr/>
        </p:nvSpPr>
        <p:spPr>
          <a:xfrm>
            <a:off x="6530870" y="3157538"/>
            <a:ext cx="49999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38" name="Google Shape;338;p19"/>
          <p:cNvSpPr/>
          <p:nvPr/>
        </p:nvSpPr>
        <p:spPr>
          <a:xfrm>
            <a:off x="7067550" y="3157538"/>
            <a:ext cx="666656"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1600</a:t>
            </a:r>
            <a:endParaRPr dirty="0"/>
          </a:p>
        </p:txBody>
      </p:sp>
      <p:cxnSp>
        <p:nvCxnSpPr>
          <p:cNvPr id="340" name="Google Shape;340;p19"/>
          <p:cNvCxnSpPr>
            <a:cxnSpLocks/>
            <a:stCxn id="337" idx="4"/>
            <a:endCxn id="339" idx="0"/>
          </p:cNvCxnSpPr>
          <p:nvPr/>
        </p:nvCxnSpPr>
        <p:spPr>
          <a:xfrm flipH="1">
            <a:off x="6780866" y="2971801"/>
            <a:ext cx="293829" cy="185737"/>
          </a:xfrm>
          <a:prstGeom prst="straightConnector1">
            <a:avLst/>
          </a:prstGeom>
          <a:noFill/>
          <a:ln w="9525" cap="flat" cmpd="sng">
            <a:solidFill>
              <a:schemeClr val="dk1"/>
            </a:solidFill>
            <a:prstDash val="solid"/>
            <a:round/>
            <a:headEnd type="none" w="med" len="med"/>
            <a:tailEnd type="triangle" w="med" len="med"/>
          </a:ln>
        </p:spPr>
      </p:cxnSp>
      <p:cxnSp>
        <p:nvCxnSpPr>
          <p:cNvPr id="341" name="Google Shape;341;p19"/>
          <p:cNvCxnSpPr>
            <a:cxnSpLocks/>
            <a:stCxn id="342" idx="4"/>
            <a:endCxn id="343" idx="0"/>
          </p:cNvCxnSpPr>
          <p:nvPr/>
        </p:nvCxnSpPr>
        <p:spPr>
          <a:xfrm>
            <a:off x="8331995" y="2957513"/>
            <a:ext cx="467787" cy="185737"/>
          </a:xfrm>
          <a:prstGeom prst="straightConnector1">
            <a:avLst/>
          </a:prstGeom>
          <a:noFill/>
          <a:ln w="9525" cap="flat" cmpd="sng">
            <a:solidFill>
              <a:schemeClr val="dk1"/>
            </a:solidFill>
            <a:prstDash val="solid"/>
            <a:round/>
            <a:headEnd type="none" w="med" len="med"/>
            <a:tailEnd type="triangle" w="med" len="med"/>
          </a:ln>
        </p:spPr>
      </p:cxnSp>
      <p:grpSp>
        <p:nvGrpSpPr>
          <p:cNvPr id="344" name="Google Shape;344;p19"/>
          <p:cNvGrpSpPr/>
          <p:nvPr/>
        </p:nvGrpSpPr>
        <p:grpSpPr>
          <a:xfrm>
            <a:off x="3595688" y="2628900"/>
            <a:ext cx="4900613" cy="342900"/>
            <a:chOff x="2762250" y="2362200"/>
            <a:chExt cx="6534150" cy="457200"/>
          </a:xfrm>
        </p:grpSpPr>
        <p:sp>
          <p:nvSpPr>
            <p:cNvPr id="323" name="Google Shape;323;p19"/>
            <p:cNvSpPr/>
            <p:nvPr/>
          </p:nvSpPr>
          <p:spPr>
            <a:xfrm>
              <a:off x="27622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8" name="Google Shape;328;p19"/>
            <p:cNvSpPr/>
            <p:nvPr/>
          </p:nvSpPr>
          <p:spPr>
            <a:xfrm>
              <a:off x="44386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337;p19"/>
            <p:cNvSpPr/>
            <p:nvPr/>
          </p:nvSpPr>
          <p:spPr>
            <a:xfrm>
              <a:off x="71818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342;p19"/>
            <p:cNvSpPr/>
            <p:nvPr/>
          </p:nvSpPr>
          <p:spPr>
            <a:xfrm>
              <a:off x="88582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45" name="Google Shape;345;p19"/>
          <p:cNvSpPr/>
          <p:nvPr/>
        </p:nvSpPr>
        <p:spPr>
          <a:xfrm>
            <a:off x="7867650" y="3143250"/>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400</a:t>
            </a:r>
            <a:endParaRPr/>
          </a:p>
        </p:txBody>
      </p:sp>
      <p:sp>
        <p:nvSpPr>
          <p:cNvPr id="343" name="Google Shape;343;p19"/>
          <p:cNvSpPr/>
          <p:nvPr/>
        </p:nvSpPr>
        <p:spPr>
          <a:xfrm>
            <a:off x="8508120" y="3143250"/>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900</a:t>
            </a:r>
            <a:endParaRPr/>
          </a:p>
        </p:txBody>
      </p:sp>
      <p:cxnSp>
        <p:nvCxnSpPr>
          <p:cNvPr id="346" name="Google Shape;346;p19"/>
          <p:cNvCxnSpPr>
            <a:cxnSpLocks/>
            <a:stCxn id="342" idx="4"/>
            <a:endCxn id="345" idx="0"/>
          </p:cNvCxnSpPr>
          <p:nvPr/>
        </p:nvCxnSpPr>
        <p:spPr>
          <a:xfrm flipH="1">
            <a:off x="8159312" y="2957513"/>
            <a:ext cx="172683" cy="185737"/>
          </a:xfrm>
          <a:prstGeom prst="straightConnector1">
            <a:avLst/>
          </a:prstGeom>
          <a:noFill/>
          <a:ln w="9525" cap="flat" cmpd="sng">
            <a:solidFill>
              <a:schemeClr val="dk1"/>
            </a:solidFill>
            <a:prstDash val="solid"/>
            <a:round/>
            <a:headEnd type="none" w="med" len="med"/>
            <a:tailEnd type="triangle" w="med" len="med"/>
          </a:ln>
        </p:spPr>
      </p:cxnSp>
      <p:cxnSp>
        <p:nvCxnSpPr>
          <p:cNvPr id="347" name="Google Shape;347;p19"/>
          <p:cNvCxnSpPr>
            <a:stCxn id="348" idx="3"/>
            <a:endCxn id="342" idx="0"/>
          </p:cNvCxnSpPr>
          <p:nvPr/>
        </p:nvCxnSpPr>
        <p:spPr>
          <a:xfrm>
            <a:off x="7696200" y="2457450"/>
            <a:ext cx="635700" cy="171300"/>
          </a:xfrm>
          <a:prstGeom prst="straightConnector1">
            <a:avLst/>
          </a:prstGeom>
          <a:noFill/>
          <a:ln w="9525" cap="flat" cmpd="sng">
            <a:solidFill>
              <a:schemeClr val="dk1"/>
            </a:solidFill>
            <a:prstDash val="solid"/>
            <a:round/>
            <a:headEnd type="none" w="med" len="med"/>
            <a:tailEnd type="triangle" w="med" len="med"/>
          </a:ln>
        </p:spPr>
      </p:cxnSp>
      <p:cxnSp>
        <p:nvCxnSpPr>
          <p:cNvPr id="349" name="Google Shape;349;p19"/>
          <p:cNvCxnSpPr>
            <a:stCxn id="348" idx="3"/>
            <a:endCxn id="337" idx="0"/>
          </p:cNvCxnSpPr>
          <p:nvPr/>
        </p:nvCxnSpPr>
        <p:spPr>
          <a:xfrm flipH="1">
            <a:off x="7074600" y="2457450"/>
            <a:ext cx="621600" cy="185700"/>
          </a:xfrm>
          <a:prstGeom prst="straightConnector1">
            <a:avLst/>
          </a:prstGeom>
          <a:noFill/>
          <a:ln w="12700" cap="flat" cmpd="sng">
            <a:solidFill>
              <a:schemeClr val="dk1"/>
            </a:solidFill>
            <a:prstDash val="solid"/>
            <a:round/>
            <a:headEnd type="none" w="med" len="med"/>
            <a:tailEnd type="triangle" w="med" len="med"/>
          </a:ln>
        </p:spPr>
      </p:cxnSp>
      <p:sp>
        <p:nvSpPr>
          <p:cNvPr id="348" name="Google Shape;348;p19"/>
          <p:cNvSpPr/>
          <p:nvPr/>
        </p:nvSpPr>
        <p:spPr>
          <a:xfrm>
            <a:off x="7524750" y="2171700"/>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55" name="Google Shape;355;p20"/>
          <p:cNvSpPr txBox="1">
            <a:spLocks noGrp="1"/>
          </p:cNvSpPr>
          <p:nvPr>
            <p:ph type="body" idx="1"/>
          </p:nvPr>
        </p:nvSpPr>
        <p:spPr>
          <a:xfrm>
            <a:off x="381000" y="1524000"/>
            <a:ext cx="6000750" cy="49530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solidFill>
                  <a:srgbClr val="CC0000"/>
                </a:solidFill>
                <a:latin typeface="Arial"/>
                <a:ea typeface="Arial"/>
                <a:cs typeface="Arial"/>
                <a:sym typeface="Arial"/>
              </a:rPr>
              <a:t>Utilities are functions from outcomes (states of the world) to real numbers that describe an agent’s preferences</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Where do utilities come from?</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In a game, may be simple (+1/-1)</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Utilities summarize the agent’s goals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Theorem: any “rational” preferences can be summarized as a utility function</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We hard-wire utilities and let behaviors emerge</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let agents pick utilities?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prescribe behaviors?</a:t>
            </a:r>
            <a:endParaRPr/>
          </a:p>
          <a:p>
            <a:pPr marL="342882" lvl="0" indent="-342882" algn="l" rtl="0">
              <a:lnSpc>
                <a:spcPct val="80000"/>
              </a:lnSpc>
              <a:spcBef>
                <a:spcPts val="440"/>
              </a:spcBef>
              <a:spcAft>
                <a:spcPts val="0"/>
              </a:spcAft>
              <a:buSzPts val="2200"/>
              <a:buFont typeface="Noto Sans Symbols"/>
              <a:buNone/>
            </a:pPr>
            <a:endParaRPr sz="2200">
              <a:latin typeface="Arial"/>
              <a:ea typeface="Arial"/>
              <a:cs typeface="Arial"/>
              <a:sym typeface="Arial"/>
            </a:endParaRPr>
          </a:p>
        </p:txBody>
      </p:sp>
      <p:pic>
        <p:nvPicPr>
          <p:cNvPr id="356" name="Google Shape;356;p20"/>
          <p:cNvPicPr preferRelativeResize="0"/>
          <p:nvPr/>
        </p:nvPicPr>
        <p:blipFill rotWithShape="1">
          <a:blip r:embed="rId3">
            <a:alphaModFix/>
          </a:blip>
          <a:srcRect/>
          <a:stretch/>
        </p:blipFill>
        <p:spPr>
          <a:xfrm>
            <a:off x="8896757" y="2286000"/>
            <a:ext cx="1085036" cy="1600200"/>
          </a:xfrm>
          <a:prstGeom prst="rect">
            <a:avLst/>
          </a:prstGeom>
          <a:noFill/>
          <a:ln>
            <a:noFill/>
          </a:ln>
        </p:spPr>
      </p:pic>
      <p:pic>
        <p:nvPicPr>
          <p:cNvPr id="357" name="Google Shape;357;p20" descr="C:\Users\Dan\Dropbox\Office\CS 188\Ketrina Art\Utilities\IceCreamUtilities.png"/>
          <p:cNvPicPr preferRelativeResize="0"/>
          <p:nvPr/>
        </p:nvPicPr>
        <p:blipFill rotWithShape="1">
          <a:blip r:embed="rId4">
            <a:alphaModFix/>
          </a:blip>
          <a:srcRect l="57902" t="75000" r="32764" b="9000"/>
          <a:stretch/>
        </p:blipFill>
        <p:spPr>
          <a:xfrm>
            <a:off x="6381750" y="2857500"/>
            <a:ext cx="800100" cy="914400"/>
          </a:xfrm>
          <a:prstGeom prst="rect">
            <a:avLst/>
          </a:prstGeom>
          <a:noFill/>
          <a:ln>
            <a:noFill/>
          </a:ln>
        </p:spPr>
      </p:pic>
      <p:pic>
        <p:nvPicPr>
          <p:cNvPr id="358" name="Google Shape;358;p20" descr="C:\Users\Dan\Dropbox\Office\CS 188\Ketrina Art\Utilities\IceCreamUtilities.png"/>
          <p:cNvPicPr preferRelativeResize="0"/>
          <p:nvPr/>
        </p:nvPicPr>
        <p:blipFill rotWithShape="1">
          <a:blip r:embed="rId4">
            <a:alphaModFix/>
          </a:blip>
          <a:srcRect l="41236" t="67000" r="48764" b="9000"/>
          <a:stretch/>
        </p:blipFill>
        <p:spPr>
          <a:xfrm>
            <a:off x="7581900" y="2457450"/>
            <a:ext cx="857250" cy="13716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1"/>
          <p:cNvPicPr preferRelativeResize="0"/>
          <p:nvPr/>
        </p:nvPicPr>
        <p:blipFill rotWithShape="1">
          <a:blip r:embed="rId3">
            <a:alphaModFix/>
          </a:blip>
          <a:srcRect/>
          <a:stretch/>
        </p:blipFill>
        <p:spPr>
          <a:xfrm>
            <a:off x="3067052" y="3943352"/>
            <a:ext cx="1869281" cy="1869281"/>
          </a:xfrm>
          <a:prstGeom prst="rect">
            <a:avLst/>
          </a:prstGeom>
          <a:noFill/>
          <a:ln>
            <a:noFill/>
          </a:ln>
        </p:spPr>
      </p:pic>
      <p:pic>
        <p:nvPicPr>
          <p:cNvPr id="365" name="Google Shape;365;p21"/>
          <p:cNvPicPr preferRelativeResize="0"/>
          <p:nvPr/>
        </p:nvPicPr>
        <p:blipFill rotWithShape="1">
          <a:blip r:embed="rId4">
            <a:alphaModFix/>
          </a:blip>
          <a:srcRect/>
          <a:stretch/>
        </p:blipFill>
        <p:spPr>
          <a:xfrm>
            <a:off x="5808353" y="4165660"/>
            <a:ext cx="2061197" cy="1691879"/>
          </a:xfrm>
          <a:prstGeom prst="rect">
            <a:avLst/>
          </a:prstGeom>
          <a:noFill/>
          <a:ln>
            <a:noFill/>
          </a:ln>
        </p:spPr>
      </p:pic>
      <p:pic>
        <p:nvPicPr>
          <p:cNvPr id="366" name="Google Shape;366;p21"/>
          <p:cNvPicPr preferRelativeResize="0"/>
          <p:nvPr/>
        </p:nvPicPr>
        <p:blipFill rotWithShape="1">
          <a:blip r:embed="rId5">
            <a:alphaModFix/>
          </a:blip>
          <a:srcRect/>
          <a:stretch/>
        </p:blipFill>
        <p:spPr>
          <a:xfrm>
            <a:off x="7981951" y="4114801"/>
            <a:ext cx="1675091" cy="1732359"/>
          </a:xfrm>
          <a:prstGeom prst="rect">
            <a:avLst/>
          </a:prstGeom>
          <a:noFill/>
          <a:ln>
            <a:noFill/>
          </a:ln>
        </p:spPr>
      </p:pic>
      <p:sp>
        <p:nvSpPr>
          <p:cNvPr id="367" name="Google Shape;367;p2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Utilities: Uncertain Outcomes</a:t>
            </a:r>
            <a:endParaRPr/>
          </a:p>
        </p:txBody>
      </p:sp>
      <p:sp>
        <p:nvSpPr>
          <p:cNvPr id="368" name="Google Shape;368;p21"/>
          <p:cNvSpPr/>
          <p:nvPr/>
        </p:nvSpPr>
        <p:spPr>
          <a:xfrm>
            <a:off x="5467350" y="2114550"/>
            <a:ext cx="571500" cy="400050"/>
          </a:xfrm>
          <a:prstGeom prst="triangle">
            <a:avLst>
              <a:gd name="adj" fmla="val 50000"/>
            </a:avLst>
          </a:prstGeom>
          <a:solidFill>
            <a:srgbClr val="99CC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69" name="Google Shape;369;p21"/>
          <p:cNvSpPr/>
          <p:nvPr/>
        </p:nvSpPr>
        <p:spPr>
          <a:xfrm>
            <a:off x="369570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70" name="Google Shape;370;p21"/>
          <p:cNvSpPr/>
          <p:nvPr/>
        </p:nvSpPr>
        <p:spPr>
          <a:xfrm>
            <a:off x="741045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371" name="Google Shape;371;p21"/>
          <p:cNvCxnSpPr>
            <a:stCxn id="368" idx="3"/>
            <a:endCxn id="370" idx="0"/>
          </p:cNvCxnSpPr>
          <p:nvPr/>
        </p:nvCxnSpPr>
        <p:spPr>
          <a:xfrm>
            <a:off x="5753100" y="2514600"/>
            <a:ext cx="1885800" cy="457200"/>
          </a:xfrm>
          <a:prstGeom prst="straightConnector1">
            <a:avLst/>
          </a:prstGeom>
          <a:noFill/>
          <a:ln w="28575" cap="flat" cmpd="sng">
            <a:solidFill>
              <a:schemeClr val="dk1"/>
            </a:solidFill>
            <a:prstDash val="solid"/>
            <a:round/>
            <a:headEnd type="none" w="sm" len="sm"/>
            <a:tailEnd type="triangle" w="med" len="med"/>
          </a:ln>
        </p:spPr>
      </p:cxnSp>
      <p:cxnSp>
        <p:nvCxnSpPr>
          <p:cNvPr id="372" name="Google Shape;372;p21"/>
          <p:cNvCxnSpPr>
            <a:stCxn id="368" idx="3"/>
            <a:endCxn id="369" idx="0"/>
          </p:cNvCxnSpPr>
          <p:nvPr/>
        </p:nvCxnSpPr>
        <p:spPr>
          <a:xfrm flipH="1">
            <a:off x="3924300" y="2514600"/>
            <a:ext cx="1828800" cy="457200"/>
          </a:xfrm>
          <a:prstGeom prst="straightConnector1">
            <a:avLst/>
          </a:prstGeom>
          <a:noFill/>
          <a:ln w="28575" cap="flat" cmpd="sng">
            <a:solidFill>
              <a:schemeClr val="dk1"/>
            </a:solidFill>
            <a:prstDash val="solid"/>
            <a:round/>
            <a:headEnd type="none" w="sm" len="sm"/>
            <a:tailEnd type="triangle" w="med" len="med"/>
          </a:ln>
        </p:spPr>
      </p:cxnSp>
      <p:cxnSp>
        <p:nvCxnSpPr>
          <p:cNvPr id="373" name="Google Shape;373;p21"/>
          <p:cNvCxnSpPr>
            <a:stCxn id="369" idx="4"/>
          </p:cNvCxnSpPr>
          <p:nvPr/>
        </p:nvCxnSpPr>
        <p:spPr>
          <a:xfrm>
            <a:off x="3924300" y="3429000"/>
            <a:ext cx="0" cy="685800"/>
          </a:xfrm>
          <a:prstGeom prst="straightConnector1">
            <a:avLst/>
          </a:prstGeom>
          <a:noFill/>
          <a:ln w="28575" cap="flat" cmpd="sng">
            <a:solidFill>
              <a:schemeClr val="dk1"/>
            </a:solidFill>
            <a:prstDash val="solid"/>
            <a:round/>
            <a:headEnd type="none" w="sm" len="sm"/>
            <a:tailEnd type="triangle" w="lg" len="lg"/>
          </a:ln>
        </p:spPr>
      </p:cxnSp>
      <p:cxnSp>
        <p:nvCxnSpPr>
          <p:cNvPr id="374" name="Google Shape;374;p21"/>
          <p:cNvCxnSpPr/>
          <p:nvPr/>
        </p:nvCxnSpPr>
        <p:spPr>
          <a:xfrm>
            <a:off x="7639050" y="3429000"/>
            <a:ext cx="857250" cy="685800"/>
          </a:xfrm>
          <a:prstGeom prst="straightConnector1">
            <a:avLst/>
          </a:prstGeom>
          <a:noFill/>
          <a:ln w="28575" cap="flat" cmpd="sng">
            <a:solidFill>
              <a:schemeClr val="dk1"/>
            </a:solidFill>
            <a:prstDash val="solid"/>
            <a:round/>
            <a:headEnd type="none" w="sm" len="sm"/>
            <a:tailEnd type="triangle" w="lg" len="lg"/>
          </a:ln>
        </p:spPr>
      </p:cxnSp>
      <p:cxnSp>
        <p:nvCxnSpPr>
          <p:cNvPr id="375" name="Google Shape;375;p21"/>
          <p:cNvCxnSpPr>
            <a:stCxn id="370" idx="4"/>
          </p:cNvCxnSpPr>
          <p:nvPr/>
        </p:nvCxnSpPr>
        <p:spPr>
          <a:xfrm flipH="1">
            <a:off x="6838950" y="3429000"/>
            <a:ext cx="800100" cy="685800"/>
          </a:xfrm>
          <a:prstGeom prst="straightConnector1">
            <a:avLst/>
          </a:prstGeom>
          <a:noFill/>
          <a:ln w="28575" cap="flat" cmpd="sng">
            <a:solidFill>
              <a:schemeClr val="dk1"/>
            </a:solidFill>
            <a:prstDash val="solid"/>
            <a:round/>
            <a:headEnd type="none" w="sm" len="sm"/>
            <a:tailEnd type="triangle" w="lg" len="lg"/>
          </a:ln>
        </p:spPr>
      </p:cxnSp>
      <p:sp>
        <p:nvSpPr>
          <p:cNvPr id="376" name="Google Shape;376;p21"/>
          <p:cNvSpPr txBox="1"/>
          <p:nvPr/>
        </p:nvSpPr>
        <p:spPr>
          <a:xfrm>
            <a:off x="4667250" y="1771651"/>
            <a:ext cx="222885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Getting ice cream</a:t>
            </a:r>
            <a:endParaRPr/>
          </a:p>
        </p:txBody>
      </p:sp>
      <p:sp>
        <p:nvSpPr>
          <p:cNvPr id="377" name="Google Shape;377;p21"/>
          <p:cNvSpPr txBox="1"/>
          <p:nvPr/>
        </p:nvSpPr>
        <p:spPr>
          <a:xfrm>
            <a:off x="3752850" y="2457451"/>
            <a:ext cx="18288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Single</a:t>
            </a:r>
            <a:endParaRPr/>
          </a:p>
        </p:txBody>
      </p:sp>
      <p:sp>
        <p:nvSpPr>
          <p:cNvPr id="378" name="Google Shape;378;p21"/>
          <p:cNvSpPr txBox="1"/>
          <p:nvPr/>
        </p:nvSpPr>
        <p:spPr>
          <a:xfrm>
            <a:off x="6896100" y="2457451"/>
            <a:ext cx="12001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Double</a:t>
            </a:r>
            <a:endParaRPr/>
          </a:p>
        </p:txBody>
      </p:sp>
      <p:sp>
        <p:nvSpPr>
          <p:cNvPr id="379" name="Google Shape;379;p21"/>
          <p:cNvSpPr txBox="1"/>
          <p:nvPr/>
        </p:nvSpPr>
        <p:spPr>
          <a:xfrm>
            <a:off x="655320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Oops</a:t>
            </a:r>
            <a:endParaRPr/>
          </a:p>
        </p:txBody>
      </p:sp>
      <p:sp>
        <p:nvSpPr>
          <p:cNvPr id="380" name="Google Shape;380;p21"/>
          <p:cNvSpPr txBox="1"/>
          <p:nvPr/>
        </p:nvSpPr>
        <p:spPr>
          <a:xfrm>
            <a:off x="823473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Whew!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Preferences</a:t>
            </a:r>
            <a:endParaRPr/>
          </a:p>
        </p:txBody>
      </p:sp>
      <p:sp>
        <p:nvSpPr>
          <p:cNvPr id="387" name="Google Shape;387;p22"/>
          <p:cNvSpPr txBox="1">
            <a:spLocks noGrp="1"/>
          </p:cNvSpPr>
          <p:nvPr>
            <p:ph type="body" idx="1"/>
          </p:nvPr>
        </p:nvSpPr>
        <p:spPr>
          <a:xfrm>
            <a:off x="1624559" y="1503164"/>
            <a:ext cx="4400550" cy="3394472"/>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An agent must have preferences among:</a:t>
            </a:r>
            <a:endParaRPr/>
          </a:p>
          <a:p>
            <a:pPr marL="742913" lvl="1" indent="-285736" algn="l" rtl="0">
              <a:spcBef>
                <a:spcPts val="440"/>
              </a:spcBef>
              <a:spcAft>
                <a:spcPts val="0"/>
              </a:spcAft>
              <a:buSzPts val="2200"/>
              <a:buChar char="▪"/>
            </a:pPr>
            <a:r>
              <a:rPr lang="en-US" sz="2200"/>
              <a:t>Prizes: </a:t>
            </a:r>
            <a:r>
              <a:rPr lang="en-US" sz="2200" i="1">
                <a:solidFill>
                  <a:srgbClr val="CC0000"/>
                </a:solidFill>
                <a:latin typeface="Times New Roman"/>
                <a:ea typeface="Times New Roman"/>
                <a:cs typeface="Times New Roman"/>
                <a:sym typeface="Times New Roman"/>
              </a:rPr>
              <a:t>A, B</a:t>
            </a:r>
            <a:r>
              <a:rPr lang="en-US" sz="2200"/>
              <a:t>, etc.</a:t>
            </a:r>
            <a:endParaRPr/>
          </a:p>
          <a:p>
            <a:pPr marL="742913" lvl="1" indent="-285736" algn="l" rtl="0">
              <a:spcBef>
                <a:spcPts val="440"/>
              </a:spcBef>
              <a:spcAft>
                <a:spcPts val="0"/>
              </a:spcAft>
              <a:buSzPts val="2200"/>
              <a:buChar char="▪"/>
            </a:pPr>
            <a:r>
              <a:rPr lang="en-US" sz="2200"/>
              <a:t>Lotteries: situations with uncertain prizes</a:t>
            </a:r>
            <a:endParaRPr/>
          </a:p>
          <a:p>
            <a:pPr marL="457176" lvl="1" indent="0" algn="l" rtl="0">
              <a:spcBef>
                <a:spcPts val="440"/>
              </a:spcBef>
              <a:spcAft>
                <a:spcPts val="0"/>
              </a:spcAft>
              <a:buSzPts val="2200"/>
              <a:buNone/>
            </a:pPr>
            <a:br>
              <a:rPr lang="en-US" sz="2200"/>
            </a:br>
            <a:endParaRPr sz="2200"/>
          </a:p>
          <a:p>
            <a:pPr marL="342882" lvl="0" indent="-342882" algn="l" rtl="0">
              <a:spcBef>
                <a:spcPts val="440"/>
              </a:spcBef>
              <a:spcAft>
                <a:spcPts val="0"/>
              </a:spcAft>
              <a:buSzPts val="2200"/>
              <a:buChar char="▪"/>
            </a:pPr>
            <a:r>
              <a:rPr lang="en-US" sz="2200"/>
              <a:t>Notation:</a:t>
            </a:r>
            <a:endParaRPr/>
          </a:p>
          <a:p>
            <a:pPr marL="742913" lvl="1" indent="-285736" algn="l" rtl="0">
              <a:spcBef>
                <a:spcPts val="440"/>
              </a:spcBef>
              <a:spcAft>
                <a:spcPts val="0"/>
              </a:spcAft>
              <a:buSzPts val="2200"/>
              <a:buChar char="▪"/>
            </a:pPr>
            <a:r>
              <a:rPr lang="en-US" sz="2200"/>
              <a:t>Preference:</a:t>
            </a:r>
            <a:endParaRPr/>
          </a:p>
          <a:p>
            <a:pPr marL="742913" lvl="1" indent="-285736" algn="l" rtl="0">
              <a:spcBef>
                <a:spcPts val="440"/>
              </a:spcBef>
              <a:spcAft>
                <a:spcPts val="0"/>
              </a:spcAft>
              <a:buSzPts val="2200"/>
              <a:buChar char="▪"/>
            </a:pPr>
            <a:r>
              <a:rPr lang="en-US" sz="2200"/>
              <a:t>Indifference:</a:t>
            </a:r>
            <a:endParaRPr/>
          </a:p>
          <a:p>
            <a:pPr marL="342882" lvl="0" indent="-203182" algn="l" rtl="0">
              <a:spcBef>
                <a:spcPts val="440"/>
              </a:spcBef>
              <a:spcAft>
                <a:spcPts val="0"/>
              </a:spcAft>
              <a:buSzPts val="2200"/>
              <a:buNone/>
            </a:pPr>
            <a:endParaRPr sz="2200"/>
          </a:p>
        </p:txBody>
      </p:sp>
      <p:pic>
        <p:nvPicPr>
          <p:cNvPr id="388" name="Google Shape;388;p22" descr="txp_fig"/>
          <p:cNvPicPr preferRelativeResize="0"/>
          <p:nvPr/>
        </p:nvPicPr>
        <p:blipFill rotWithShape="1">
          <a:blip r:embed="rId3">
            <a:alphaModFix/>
          </a:blip>
          <a:srcRect r="85012" b="-16666"/>
          <a:stretch/>
        </p:blipFill>
        <p:spPr>
          <a:xfrm>
            <a:off x="4005446" y="5069355"/>
            <a:ext cx="685800" cy="191691"/>
          </a:xfrm>
          <a:prstGeom prst="rect">
            <a:avLst/>
          </a:prstGeom>
          <a:noFill/>
          <a:ln>
            <a:noFill/>
          </a:ln>
        </p:spPr>
      </p:pic>
      <p:pic>
        <p:nvPicPr>
          <p:cNvPr id="389" name="Google Shape;389;p22" descr="txp_fig"/>
          <p:cNvPicPr preferRelativeResize="0"/>
          <p:nvPr/>
        </p:nvPicPr>
        <p:blipFill rotWithShape="1">
          <a:blip r:embed="rId4">
            <a:alphaModFix/>
          </a:blip>
          <a:srcRect r="77951" b="13252"/>
          <a:stretch/>
        </p:blipFill>
        <p:spPr>
          <a:xfrm>
            <a:off x="4005446" y="4694132"/>
            <a:ext cx="742950" cy="171450"/>
          </a:xfrm>
          <a:prstGeom prst="rect">
            <a:avLst/>
          </a:prstGeom>
          <a:noFill/>
          <a:ln>
            <a:noFill/>
          </a:ln>
        </p:spPr>
      </p:pic>
      <p:pic>
        <p:nvPicPr>
          <p:cNvPr id="390" name="Google Shape;390;p22" descr="txp_fig"/>
          <p:cNvPicPr preferRelativeResize="0"/>
          <p:nvPr/>
        </p:nvPicPr>
        <p:blipFill rotWithShape="1">
          <a:blip r:embed="rId5">
            <a:alphaModFix/>
          </a:blip>
          <a:srcRect/>
          <a:stretch/>
        </p:blipFill>
        <p:spPr>
          <a:xfrm>
            <a:off x="2981325" y="3550936"/>
            <a:ext cx="2247900" cy="219075"/>
          </a:xfrm>
          <a:prstGeom prst="rect">
            <a:avLst/>
          </a:prstGeom>
          <a:noFill/>
          <a:ln>
            <a:noFill/>
          </a:ln>
        </p:spPr>
      </p:pic>
      <p:sp>
        <p:nvSpPr>
          <p:cNvPr id="391" name="Google Shape;391;p22"/>
          <p:cNvSpPr/>
          <p:nvPr/>
        </p:nvSpPr>
        <p:spPr>
          <a:xfrm>
            <a:off x="8782050" y="2522235"/>
            <a:ext cx="342900" cy="3429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92" name="Google Shape;392;p22"/>
          <p:cNvCxnSpPr>
            <a:stCxn id="391" idx="4"/>
          </p:cNvCxnSpPr>
          <p:nvPr/>
        </p:nvCxnSpPr>
        <p:spPr>
          <a:xfrm flipH="1">
            <a:off x="8382000" y="2865135"/>
            <a:ext cx="571500" cy="685800"/>
          </a:xfrm>
          <a:prstGeom prst="straightConnector1">
            <a:avLst/>
          </a:prstGeom>
          <a:noFill/>
          <a:ln w="28575" cap="flat" cmpd="sng">
            <a:solidFill>
              <a:schemeClr val="dk1"/>
            </a:solidFill>
            <a:prstDash val="solid"/>
            <a:round/>
            <a:headEnd type="none" w="sm" len="sm"/>
            <a:tailEnd type="triangle" w="lg" len="lg"/>
          </a:ln>
        </p:spPr>
      </p:cxnSp>
      <p:cxnSp>
        <p:nvCxnSpPr>
          <p:cNvPr id="393" name="Google Shape;393;p22"/>
          <p:cNvCxnSpPr/>
          <p:nvPr/>
        </p:nvCxnSpPr>
        <p:spPr>
          <a:xfrm>
            <a:off x="8953500" y="2865135"/>
            <a:ext cx="628650" cy="685800"/>
          </a:xfrm>
          <a:prstGeom prst="straightConnector1">
            <a:avLst/>
          </a:prstGeom>
          <a:noFill/>
          <a:ln w="28575" cap="flat" cmpd="sng">
            <a:solidFill>
              <a:schemeClr val="dk1"/>
            </a:solidFill>
            <a:prstDash val="solid"/>
            <a:round/>
            <a:headEnd type="none" w="sm" len="sm"/>
            <a:tailEnd type="triangle" w="lg" len="lg"/>
          </a:ln>
        </p:spPr>
      </p:cxnSp>
      <p:sp>
        <p:nvSpPr>
          <p:cNvPr id="394" name="Google Shape;394;p22"/>
          <p:cNvSpPr txBox="1"/>
          <p:nvPr/>
        </p:nvSpPr>
        <p:spPr>
          <a:xfrm>
            <a:off x="8153400" y="3550935"/>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                  B</a:t>
            </a:r>
            <a:endParaRPr/>
          </a:p>
        </p:txBody>
      </p:sp>
      <p:sp>
        <p:nvSpPr>
          <p:cNvPr id="395" name="Google Shape;395;p22"/>
          <p:cNvSpPr txBox="1"/>
          <p:nvPr/>
        </p:nvSpPr>
        <p:spPr>
          <a:xfrm>
            <a:off x="8324850" y="2922285"/>
            <a:ext cx="18859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p                </a:t>
            </a:r>
            <a:r>
              <a:rPr lang="en-US" sz="1800">
                <a:solidFill>
                  <a:schemeClr val="dk1"/>
                </a:solidFill>
                <a:latin typeface="Arial"/>
                <a:ea typeface="Arial"/>
                <a:cs typeface="Arial"/>
                <a:sym typeface="Arial"/>
              </a:rPr>
              <a:t>1</a:t>
            </a:r>
            <a:r>
              <a:rPr lang="en-US" sz="1800" i="1">
                <a:solidFill>
                  <a:schemeClr val="dk1"/>
                </a:solidFill>
                <a:latin typeface="Arial"/>
                <a:ea typeface="Arial"/>
                <a:cs typeface="Arial"/>
                <a:sym typeface="Arial"/>
              </a:rPr>
              <a:t>-p</a:t>
            </a:r>
            <a:endParaRPr/>
          </a:p>
        </p:txBody>
      </p:sp>
      <p:sp>
        <p:nvSpPr>
          <p:cNvPr id="396" name="Google Shape;396;p22"/>
          <p:cNvSpPr/>
          <p:nvPr/>
        </p:nvSpPr>
        <p:spPr>
          <a:xfrm>
            <a:off x="7924800" y="2400300"/>
            <a:ext cx="2114550" cy="1600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22"/>
          <p:cNvSpPr txBox="1"/>
          <p:nvPr/>
        </p:nvSpPr>
        <p:spPr>
          <a:xfrm>
            <a:off x="83248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Lottery</a:t>
            </a:r>
            <a:endParaRPr sz="2100" i="1">
              <a:solidFill>
                <a:schemeClr val="dk1"/>
              </a:solidFill>
              <a:latin typeface="Arial"/>
              <a:ea typeface="Arial"/>
              <a:cs typeface="Arial"/>
              <a:sym typeface="Arial"/>
            </a:endParaRPr>
          </a:p>
        </p:txBody>
      </p:sp>
      <p:sp>
        <p:nvSpPr>
          <p:cNvPr id="398" name="Google Shape;398;p22"/>
          <p:cNvSpPr txBox="1"/>
          <p:nvPr/>
        </p:nvSpPr>
        <p:spPr>
          <a:xfrm>
            <a:off x="63817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Prize</a:t>
            </a:r>
            <a:endParaRPr sz="2100" i="1">
              <a:solidFill>
                <a:schemeClr val="dk1"/>
              </a:solidFill>
              <a:latin typeface="Arial"/>
              <a:ea typeface="Arial"/>
              <a:cs typeface="Arial"/>
              <a:sym typeface="Arial"/>
            </a:endParaRPr>
          </a:p>
        </p:txBody>
      </p:sp>
      <p:sp>
        <p:nvSpPr>
          <p:cNvPr id="399" name="Google Shape;399;p22"/>
          <p:cNvSpPr/>
          <p:nvPr/>
        </p:nvSpPr>
        <p:spPr>
          <a:xfrm>
            <a:off x="6610350" y="2400300"/>
            <a:ext cx="628650" cy="62865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0" name="Google Shape;400;p22"/>
          <p:cNvSpPr txBox="1"/>
          <p:nvPr/>
        </p:nvSpPr>
        <p:spPr>
          <a:xfrm>
            <a:off x="6781800" y="2514600"/>
            <a:ext cx="3429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3"/>
          <p:cNvPicPr preferRelativeResize="0"/>
          <p:nvPr/>
        </p:nvPicPr>
        <p:blipFill rotWithShape="1">
          <a:blip r:embed="rId3">
            <a:alphaModFix/>
          </a:blip>
          <a:srcRect/>
          <a:stretch/>
        </p:blipFill>
        <p:spPr>
          <a:xfrm>
            <a:off x="3295650" y="1886711"/>
            <a:ext cx="5715000" cy="3659244"/>
          </a:xfrm>
          <a:prstGeom prst="rect">
            <a:avLst/>
          </a:prstGeom>
          <a:noFill/>
          <a:ln>
            <a:noFill/>
          </a:ln>
        </p:spPr>
      </p:pic>
      <p:sp>
        <p:nvSpPr>
          <p:cNvPr id="407" name="Google Shape;407;p2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Rationality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24"/>
          <p:cNvPicPr preferRelativeResize="0"/>
          <p:nvPr/>
        </p:nvPicPr>
        <p:blipFill rotWithShape="1">
          <a:blip r:embed="rId3">
            <a:alphaModFix/>
          </a:blip>
          <a:srcRect/>
          <a:stretch/>
        </p:blipFill>
        <p:spPr>
          <a:xfrm>
            <a:off x="9372600" y="3429000"/>
            <a:ext cx="2731605" cy="2437210"/>
          </a:xfrm>
          <a:prstGeom prst="rect">
            <a:avLst/>
          </a:prstGeom>
          <a:noFill/>
          <a:ln>
            <a:noFill/>
          </a:ln>
        </p:spPr>
      </p:pic>
      <p:sp>
        <p:nvSpPr>
          <p:cNvPr id="414" name="Google Shape;414;p24"/>
          <p:cNvSpPr txBox="1">
            <a:spLocks noGrp="1"/>
          </p:cNvSpPr>
          <p:nvPr>
            <p:ph type="body" idx="1"/>
          </p:nvPr>
        </p:nvSpPr>
        <p:spPr>
          <a:xfrm>
            <a:off x="1866900" y="1600200"/>
            <a:ext cx="8496300" cy="4171949"/>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dirty="0"/>
              <a:t>We want some constraints on preferences before we call them rational, such as:</a:t>
            </a:r>
            <a:endParaRPr dirty="0"/>
          </a:p>
          <a:p>
            <a:pPr marL="742913" lvl="1" indent="-146036" algn="l" rtl="0">
              <a:lnSpc>
                <a:spcPct val="90000"/>
              </a:lnSpc>
              <a:spcBef>
                <a:spcPts val="440"/>
              </a:spcBef>
              <a:spcAft>
                <a:spcPts val="0"/>
              </a:spcAft>
              <a:buSzPts val="2200"/>
              <a:buNone/>
            </a:pPr>
            <a:endParaRPr sz="2200" dirty="0"/>
          </a:p>
          <a:p>
            <a:pPr marL="0" lvl="0" indent="0"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342882" algn="l" rtl="0">
              <a:lnSpc>
                <a:spcPct val="90000"/>
              </a:lnSpc>
              <a:spcBef>
                <a:spcPts val="440"/>
              </a:spcBef>
              <a:spcAft>
                <a:spcPts val="0"/>
              </a:spcAft>
              <a:buSzPts val="2200"/>
              <a:buChar char="▪"/>
            </a:pPr>
            <a:r>
              <a:rPr lang="en-US" sz="2200" dirty="0"/>
              <a:t>For example: an agent with </a:t>
            </a:r>
            <a:r>
              <a:rPr lang="en-US" sz="2200" dirty="0">
                <a:solidFill>
                  <a:srgbClr val="C00000"/>
                </a:solidFill>
              </a:rPr>
              <a:t>intransitive preferences</a:t>
            </a:r>
            <a:r>
              <a:rPr lang="en-US" sz="2200" dirty="0"/>
              <a:t> can</a:t>
            </a:r>
            <a:endParaRPr dirty="0"/>
          </a:p>
          <a:p>
            <a:pPr marL="342882" lvl="0" indent="-342882" algn="l" rtl="0">
              <a:lnSpc>
                <a:spcPct val="90000"/>
              </a:lnSpc>
              <a:spcBef>
                <a:spcPts val="0"/>
              </a:spcBef>
              <a:spcAft>
                <a:spcPts val="0"/>
              </a:spcAft>
              <a:buSzPts val="2200"/>
              <a:buNone/>
            </a:pPr>
            <a:r>
              <a:rPr lang="en-US" sz="2200" dirty="0">
                <a:solidFill>
                  <a:srgbClr val="C00000"/>
                </a:solidFill>
              </a:rPr>
              <a:t>	</a:t>
            </a:r>
            <a:r>
              <a:rPr lang="en-US" sz="2200" dirty="0"/>
              <a:t>be induced to give away all its money</a:t>
            </a:r>
            <a:endParaRPr dirty="0"/>
          </a:p>
          <a:p>
            <a:pPr marL="742913" lvl="1" indent="-285736" algn="l" rtl="0">
              <a:lnSpc>
                <a:spcPct val="90000"/>
              </a:lnSpc>
              <a:spcBef>
                <a:spcPts val="440"/>
              </a:spcBef>
              <a:spcAft>
                <a:spcPts val="0"/>
              </a:spcAft>
              <a:buSzPts val="2200"/>
              <a:buChar char="▪"/>
            </a:pPr>
            <a:r>
              <a:rPr lang="en-US" sz="2200" dirty="0"/>
              <a:t>If B &gt; C, then an agent with C would pay (say) 1 cent to get B</a:t>
            </a:r>
            <a:endParaRPr dirty="0"/>
          </a:p>
          <a:p>
            <a:pPr marL="742913" lvl="1" indent="-285736" algn="l" rtl="0">
              <a:lnSpc>
                <a:spcPct val="90000"/>
              </a:lnSpc>
              <a:spcBef>
                <a:spcPts val="440"/>
              </a:spcBef>
              <a:spcAft>
                <a:spcPts val="0"/>
              </a:spcAft>
              <a:buSzPts val="2200"/>
              <a:buChar char="▪"/>
            </a:pPr>
            <a:r>
              <a:rPr lang="en-US" sz="2200" dirty="0"/>
              <a:t>If A &gt; B, then an agent with B would pay (say) 1 cent to get A</a:t>
            </a:r>
            <a:endParaRPr dirty="0"/>
          </a:p>
          <a:p>
            <a:pPr marL="742913" lvl="1" indent="-285736" algn="l" rtl="0">
              <a:lnSpc>
                <a:spcPct val="90000"/>
              </a:lnSpc>
              <a:spcBef>
                <a:spcPts val="440"/>
              </a:spcBef>
              <a:spcAft>
                <a:spcPts val="0"/>
              </a:spcAft>
              <a:buSzPts val="2200"/>
              <a:buChar char="▪"/>
            </a:pPr>
            <a:r>
              <a:rPr lang="en-US" sz="2200" dirty="0"/>
              <a:t>If C &gt; A, then an agent with A would pay (say) 1 cent to get C</a:t>
            </a:r>
            <a:endParaRPr dirty="0"/>
          </a:p>
        </p:txBody>
      </p:sp>
      <p:sp>
        <p:nvSpPr>
          <p:cNvPr id="415" name="Google Shape;415;p24"/>
          <p:cNvSpPr/>
          <p:nvPr/>
        </p:nvSpPr>
        <p:spPr>
          <a:xfrm>
            <a:off x="3524250" y="2514600"/>
            <a:ext cx="5143500" cy="457200"/>
          </a:xfrm>
          <a:prstGeom prst="roundRect">
            <a:avLst>
              <a:gd name="adj" fmla="val 166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6" name="Google Shape;416;p2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sp>
        <p:nvSpPr>
          <p:cNvPr id="418" name="Google Shape;418;p24"/>
          <p:cNvSpPr txBox="1"/>
          <p:nvPr/>
        </p:nvSpPr>
        <p:spPr>
          <a:xfrm>
            <a:off x="3638550" y="2568401"/>
            <a:ext cx="5143500" cy="369291"/>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Calibri"/>
                <a:ea typeface="Calibri"/>
                <a:cs typeface="Calibri"/>
                <a:sym typeface="Calibri"/>
              </a:rPr>
              <a:t>Axiom of Transitivity:   </a:t>
            </a:r>
            <a:r>
              <a:rPr lang="en-US" dirty="0"/>
              <a:t>(A &gt; B) ^ (B &gt; C) -&gt; (A &gt; 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25"/>
          <p:cNvPicPr preferRelativeResize="0"/>
          <p:nvPr/>
        </p:nvPicPr>
        <p:blipFill rotWithShape="1">
          <a:blip r:embed="rId3">
            <a:alphaModFix/>
          </a:blip>
          <a:srcRect/>
          <a:stretch/>
        </p:blipFill>
        <p:spPr>
          <a:xfrm>
            <a:off x="6202947" y="2196208"/>
            <a:ext cx="3972013" cy="2775347"/>
          </a:xfrm>
          <a:prstGeom prst="rect">
            <a:avLst/>
          </a:prstGeom>
          <a:noFill/>
          <a:ln>
            <a:noFill/>
          </a:ln>
        </p:spPr>
      </p:pic>
      <p:sp>
        <p:nvSpPr>
          <p:cNvPr id="425" name="Google Shape;425;p25"/>
          <p:cNvSpPr/>
          <p:nvPr/>
        </p:nvSpPr>
        <p:spPr>
          <a:xfrm>
            <a:off x="2324100" y="2282651"/>
            <a:ext cx="4286250" cy="2743200"/>
          </a:xfrm>
          <a:prstGeom prst="roundRect">
            <a:avLst>
              <a:gd name="adj" fmla="val 93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2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pic>
        <p:nvPicPr>
          <p:cNvPr id="427" name="Google Shape;427;p25" descr="txp_fig"/>
          <p:cNvPicPr preferRelativeResize="0"/>
          <p:nvPr/>
        </p:nvPicPr>
        <p:blipFill rotWithShape="1">
          <a:blip r:embed="rId4">
            <a:alphaModFix/>
          </a:blip>
          <a:srcRect/>
          <a:stretch/>
        </p:blipFill>
        <p:spPr>
          <a:xfrm>
            <a:off x="2495550" y="2396951"/>
            <a:ext cx="3886200" cy="2484834"/>
          </a:xfrm>
          <a:prstGeom prst="rect">
            <a:avLst/>
          </a:prstGeom>
          <a:noFill/>
          <a:ln>
            <a:noFill/>
          </a:ln>
        </p:spPr>
      </p:pic>
      <p:sp>
        <p:nvSpPr>
          <p:cNvPr id="428" name="Google Shape;428;p25"/>
          <p:cNvSpPr txBox="1"/>
          <p:nvPr/>
        </p:nvSpPr>
        <p:spPr>
          <a:xfrm>
            <a:off x="1524000" y="5254451"/>
            <a:ext cx="9144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Theorem: Rational preferences imply behavior describable as maximization of expected utility</a:t>
            </a:r>
            <a:endParaRPr/>
          </a:p>
        </p:txBody>
      </p:sp>
      <p:sp>
        <p:nvSpPr>
          <p:cNvPr id="429" name="Google Shape;429;p25"/>
          <p:cNvSpPr txBox="1"/>
          <p:nvPr/>
        </p:nvSpPr>
        <p:spPr>
          <a:xfrm>
            <a:off x="2324100" y="1825451"/>
            <a:ext cx="4286250"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The Axioms of Rationality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26"/>
          <p:cNvPicPr preferRelativeResize="0"/>
          <p:nvPr/>
        </p:nvPicPr>
        <p:blipFill rotWithShape="1">
          <a:blip r:embed="rId3">
            <a:alphaModFix/>
          </a:blip>
          <a:srcRect/>
          <a:stretch/>
        </p:blipFill>
        <p:spPr>
          <a:xfrm>
            <a:off x="9851061" y="2667000"/>
            <a:ext cx="2036139" cy="2438400"/>
          </a:xfrm>
          <a:prstGeom prst="rect">
            <a:avLst/>
          </a:prstGeom>
          <a:noFill/>
          <a:ln>
            <a:noFill/>
          </a:ln>
        </p:spPr>
      </p:pic>
      <p:sp>
        <p:nvSpPr>
          <p:cNvPr id="436" name="Google Shape;436;p26"/>
          <p:cNvSpPr txBox="1">
            <a:spLocks noGrp="1"/>
          </p:cNvSpPr>
          <p:nvPr>
            <p:ph type="body" idx="1"/>
          </p:nvPr>
        </p:nvSpPr>
        <p:spPr>
          <a:xfrm>
            <a:off x="304800" y="1600200"/>
            <a:ext cx="10287000" cy="41148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t>Theorem [Ramsey, 1931; von Neumann &amp; Morgenstern, 1944]</a:t>
            </a:r>
            <a:endParaRPr/>
          </a:p>
          <a:p>
            <a:pPr marL="742913" lvl="1" indent="-285736" algn="l" rtl="0">
              <a:lnSpc>
                <a:spcPct val="80000"/>
              </a:lnSpc>
              <a:spcBef>
                <a:spcPts val="440"/>
              </a:spcBef>
              <a:spcAft>
                <a:spcPts val="0"/>
              </a:spcAft>
              <a:buSzPts val="2200"/>
              <a:buChar char="▪"/>
            </a:pPr>
            <a:r>
              <a:rPr lang="en-US" sz="2200"/>
              <a:t>Given any preferences satisfying these constraints, there exists a real-valued function U such that:</a:t>
            </a:r>
            <a:endParaRPr/>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285736" algn="l" rtl="0">
              <a:lnSpc>
                <a:spcPct val="80000"/>
              </a:lnSpc>
              <a:spcBef>
                <a:spcPts val="440"/>
              </a:spcBef>
              <a:spcAft>
                <a:spcPts val="0"/>
              </a:spcAft>
              <a:buSzPts val="2200"/>
              <a:buChar char="▪"/>
            </a:pPr>
            <a:r>
              <a:rPr lang="en-US" sz="2200"/>
              <a:t>I.e. values assigned by U preserve preferences of both prizes and lotteries!</a:t>
            </a:r>
            <a:endParaRPr/>
          </a:p>
          <a:p>
            <a:pPr marL="914353" lvl="2" indent="0"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Maximum expected utility (MEU) principle:</a:t>
            </a:r>
            <a:endParaRPr/>
          </a:p>
          <a:p>
            <a:pPr marL="742913" lvl="1" indent="-285736" algn="l" rtl="0">
              <a:lnSpc>
                <a:spcPct val="80000"/>
              </a:lnSpc>
              <a:spcBef>
                <a:spcPts val="440"/>
              </a:spcBef>
              <a:spcAft>
                <a:spcPts val="0"/>
              </a:spcAft>
              <a:buSzPts val="2200"/>
              <a:buChar char="▪"/>
            </a:pPr>
            <a:r>
              <a:rPr lang="en-US" sz="2200"/>
              <a:t>Choose the action that maximizes expected utility</a:t>
            </a:r>
            <a:endParaRPr/>
          </a:p>
          <a:p>
            <a:pPr marL="742913" lvl="1" indent="-285736" algn="l" rtl="0">
              <a:lnSpc>
                <a:spcPct val="80000"/>
              </a:lnSpc>
              <a:spcBef>
                <a:spcPts val="440"/>
              </a:spcBef>
              <a:spcAft>
                <a:spcPts val="0"/>
              </a:spcAft>
              <a:buSzPts val="2200"/>
              <a:buChar char="▪"/>
            </a:pPr>
            <a:r>
              <a:rPr lang="en-US" sz="2200"/>
              <a:t>Note: an agent can be entirely rational (consistent with MEU) without ever representing or manipulating utilities and probabilities</a:t>
            </a:r>
            <a:endParaRPr/>
          </a:p>
          <a:p>
            <a:pPr marL="742913" lvl="1" indent="-285736" algn="l" rtl="0">
              <a:lnSpc>
                <a:spcPct val="80000"/>
              </a:lnSpc>
              <a:spcBef>
                <a:spcPts val="440"/>
              </a:spcBef>
              <a:spcAft>
                <a:spcPts val="0"/>
              </a:spcAft>
              <a:buSzPts val="2200"/>
              <a:buChar char="▪"/>
            </a:pPr>
            <a:r>
              <a:rPr lang="en-US" sz="2200"/>
              <a:t>E.g., a lookup table for perfect tic-tac-toe, a reflex vacuum cleaner</a:t>
            </a:r>
            <a:endParaRPr/>
          </a:p>
        </p:txBody>
      </p:sp>
      <p:sp>
        <p:nvSpPr>
          <p:cNvPr id="437" name="Google Shape;437;p2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MEU Principle</a:t>
            </a:r>
            <a:endParaRPr/>
          </a:p>
        </p:txBody>
      </p:sp>
      <p:pic>
        <p:nvPicPr>
          <p:cNvPr id="438" name="Google Shape;438;p26" descr="txp_fig"/>
          <p:cNvPicPr preferRelativeResize="0"/>
          <p:nvPr/>
        </p:nvPicPr>
        <p:blipFill rotWithShape="1">
          <a:blip r:embed="rId4">
            <a:alphaModFix/>
          </a:blip>
          <a:srcRect/>
          <a:stretch/>
        </p:blipFill>
        <p:spPr>
          <a:xfrm>
            <a:off x="3067051" y="2937272"/>
            <a:ext cx="4417219" cy="7203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772021F0-44E1-DC41-8E55-D5E74B961D7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rot="5400000">
            <a:off x="7646113" y="4693914"/>
            <a:ext cx="1043985" cy="1241006"/>
          </a:xfrm>
          <a:prstGeom prst="rect">
            <a:avLst/>
          </a:prstGeom>
        </p:spPr>
      </p:pic>
    </p:spTree>
    <p:extLst>
      <p:ext uri="{BB962C8B-B14F-4D97-AF65-F5344CB8AC3E}">
        <p14:creationId xmlns:p14="http://schemas.microsoft.com/office/powerpoint/2010/main" val="32945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27"/>
          <p:cNvPicPr preferRelativeResize="0"/>
          <p:nvPr/>
        </p:nvPicPr>
        <p:blipFill rotWithShape="1">
          <a:blip r:embed="rId3">
            <a:alphaModFix/>
          </a:blip>
          <a:srcRect/>
          <a:stretch/>
        </p:blipFill>
        <p:spPr>
          <a:xfrm>
            <a:off x="3124200" y="1332519"/>
            <a:ext cx="5715000" cy="4694252"/>
          </a:xfrm>
          <a:prstGeom prst="rect">
            <a:avLst/>
          </a:prstGeom>
          <a:noFill/>
          <a:ln>
            <a:noFill/>
          </a:ln>
        </p:spPr>
      </p:pic>
      <p:sp>
        <p:nvSpPr>
          <p:cNvPr id="445" name="Google Shape;445;p2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28"/>
          <p:cNvPicPr preferRelativeResize="0"/>
          <p:nvPr/>
        </p:nvPicPr>
        <p:blipFill rotWithShape="1">
          <a:blip r:embed="rId3">
            <a:alphaModFix/>
          </a:blip>
          <a:srcRect/>
          <a:stretch/>
        </p:blipFill>
        <p:spPr>
          <a:xfrm>
            <a:off x="9372600" y="2590800"/>
            <a:ext cx="2711617" cy="2577195"/>
          </a:xfrm>
          <a:prstGeom prst="rect">
            <a:avLst/>
          </a:prstGeom>
          <a:noFill/>
          <a:ln>
            <a:noFill/>
          </a:ln>
        </p:spPr>
      </p:pic>
      <p:sp>
        <p:nvSpPr>
          <p:cNvPr id="452" name="Google Shape;452;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Utility Scales</a:t>
            </a:r>
            <a:endParaRPr/>
          </a:p>
        </p:txBody>
      </p:sp>
      <p:sp>
        <p:nvSpPr>
          <p:cNvPr id="453" name="Google Shape;453;p28"/>
          <p:cNvSpPr txBox="1">
            <a:spLocks noGrp="1"/>
          </p:cNvSpPr>
          <p:nvPr>
            <p:ph type="body" idx="1"/>
          </p:nvPr>
        </p:nvSpPr>
        <p:spPr>
          <a:xfrm>
            <a:off x="438746" y="1143409"/>
            <a:ext cx="8458200" cy="354687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solidFill>
                  <a:srgbClr val="CC0000"/>
                </a:solidFill>
              </a:rPr>
              <a:t>Normalized utilities</a:t>
            </a:r>
            <a:r>
              <a:rPr lang="en-US" sz="2200"/>
              <a:t>: u</a:t>
            </a:r>
            <a:r>
              <a:rPr lang="en-US" sz="2200" baseline="-25000"/>
              <a:t>+</a:t>
            </a:r>
            <a:r>
              <a:rPr lang="en-US" sz="2200"/>
              <a:t> = 1.0, u</a:t>
            </a:r>
            <a:r>
              <a:rPr lang="en-US" sz="2200" baseline="-25000"/>
              <a:t>-</a:t>
            </a:r>
            <a:r>
              <a:rPr lang="en-US" sz="2200"/>
              <a:t> = 0.0</a:t>
            </a:r>
            <a:endParaRPr/>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solidFill>
                  <a:srgbClr val="CC0000"/>
                </a:solidFill>
              </a:rPr>
              <a:t>Micromorts</a:t>
            </a:r>
            <a:r>
              <a:rPr lang="en-US" sz="2200"/>
              <a:t>: one-millionth chance of death, useful for paying to reduce product risks, etc.</a:t>
            </a:r>
            <a:endParaRPr/>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solidFill>
                  <a:srgbClr val="CC0000"/>
                </a:solidFill>
              </a:rPr>
              <a:t>QALYs</a:t>
            </a:r>
            <a:r>
              <a:rPr lang="en-US" sz="2200"/>
              <a:t>: quality-adjusted life years, useful for medical decisions involving substantial risk</a:t>
            </a:r>
            <a:endParaRPr/>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Note: behavior is invariant under positive linear transformation</a:t>
            </a:r>
            <a:endParaRPr/>
          </a:p>
          <a:p>
            <a:pPr marL="342882" lvl="0" indent="-203182" algn="l" rtl="0">
              <a:lnSpc>
                <a:spcPct val="80000"/>
              </a:lnSpc>
              <a:spcBef>
                <a:spcPts val="440"/>
              </a:spcBef>
              <a:spcAft>
                <a:spcPts val="0"/>
              </a:spcAft>
              <a:buSzPts val="2200"/>
              <a:buNone/>
            </a:pPr>
            <a:endParaRPr sz="2200"/>
          </a:p>
          <a:p>
            <a:pPr marL="342882" lvl="0" indent="-203182" algn="l" rtl="0">
              <a:lnSpc>
                <a:spcPct val="80000"/>
              </a:lnSpc>
              <a:spcBef>
                <a:spcPts val="440"/>
              </a:spcBef>
              <a:spcAft>
                <a:spcPts val="0"/>
              </a:spcAft>
              <a:buSzPts val="2200"/>
              <a:buNone/>
            </a:pPr>
            <a:endParaRPr sz="2200"/>
          </a:p>
          <a:p>
            <a:pPr marL="342882" lvl="0" indent="-203182" algn="l" rtl="0">
              <a:lnSpc>
                <a:spcPct val="80000"/>
              </a:lnSpc>
              <a:spcBef>
                <a:spcPts val="440"/>
              </a:spcBef>
              <a:spcAft>
                <a:spcPts val="0"/>
              </a:spcAft>
              <a:buSzPts val="2200"/>
              <a:buNone/>
            </a:pPr>
            <a:endParaRPr sz="2200"/>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With deterministic prizes only (no lottery choices), only </a:t>
            </a:r>
            <a:r>
              <a:rPr lang="en-US" sz="2200">
                <a:solidFill>
                  <a:srgbClr val="CC0000"/>
                </a:solidFill>
              </a:rPr>
              <a:t>ordinal utility</a:t>
            </a:r>
            <a:r>
              <a:rPr lang="en-US" sz="2200"/>
              <a:t> can be determined, i.e., total order on prizes</a:t>
            </a:r>
            <a:endParaRPr/>
          </a:p>
        </p:txBody>
      </p:sp>
      <p:pic>
        <p:nvPicPr>
          <p:cNvPr id="454" name="Google Shape;454;p28" descr="txp_fig"/>
          <p:cNvPicPr preferRelativeResize="0"/>
          <p:nvPr/>
        </p:nvPicPr>
        <p:blipFill rotWithShape="1">
          <a:blip r:embed="rId4">
            <a:alphaModFix/>
          </a:blip>
          <a:srcRect/>
          <a:stretch/>
        </p:blipFill>
        <p:spPr>
          <a:xfrm>
            <a:off x="2495551" y="4400550"/>
            <a:ext cx="4344591" cy="2809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29"/>
          <p:cNvPicPr preferRelativeResize="0"/>
          <p:nvPr/>
        </p:nvPicPr>
        <p:blipFill rotWithShape="1">
          <a:blip r:embed="rId3">
            <a:alphaModFix/>
          </a:blip>
          <a:srcRect/>
          <a:stretch/>
        </p:blipFill>
        <p:spPr>
          <a:xfrm flipH="1">
            <a:off x="7696200" y="2286000"/>
            <a:ext cx="2286000" cy="2577195"/>
          </a:xfrm>
          <a:prstGeom prst="rect">
            <a:avLst/>
          </a:prstGeom>
          <a:noFill/>
          <a:ln>
            <a:noFill/>
          </a:ln>
        </p:spPr>
      </p:pic>
      <p:sp>
        <p:nvSpPr>
          <p:cNvPr id="461" name="Google Shape;461;p2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Micromort examples</a:t>
            </a:r>
            <a:endParaRPr/>
          </a:p>
        </p:txBody>
      </p:sp>
      <p:graphicFrame>
        <p:nvGraphicFramePr>
          <p:cNvPr id="462" name="Google Shape;462;p29"/>
          <p:cNvGraphicFramePr/>
          <p:nvPr/>
        </p:nvGraphicFramePr>
        <p:xfrm>
          <a:off x="2035212" y="1559637"/>
          <a:ext cx="5521325" cy="2194610"/>
        </p:xfrm>
        <a:graphic>
          <a:graphicData uri="http://schemas.openxmlformats.org/drawingml/2006/table">
            <a:tbl>
              <a:tblPr firstRow="1" bandRow="1">
                <a:noFill/>
              </a:tblPr>
              <a:tblGrid>
                <a:gridCol w="2456225">
                  <a:extLst>
                    <a:ext uri="{9D8B030D-6E8A-4147-A177-3AD203B41FA5}">
                      <a16:colId xmlns:a16="http://schemas.microsoft.com/office/drawing/2014/main" val="20000"/>
                    </a:ext>
                  </a:extLst>
                </a:gridCol>
                <a:gridCol w="30651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900" u="none" strike="noStrike" cap="none"/>
                        <a:t>Death from</a:t>
                      </a:r>
                      <a:endParaRPr/>
                    </a:p>
                  </a:txBody>
                  <a:tcPr marL="91450" marR="91450" marT="45725" marB="45725"/>
                </a:tc>
                <a:tc>
                  <a:txBody>
                    <a:bodyPr/>
                    <a:lstStyle/>
                    <a:p>
                      <a:pPr marL="0" marR="0" lvl="0" indent="0" algn="l" rtl="0">
                        <a:spcBef>
                          <a:spcPts val="0"/>
                        </a:spcBef>
                        <a:spcAft>
                          <a:spcPts val="0"/>
                        </a:spcAft>
                        <a:buNone/>
                      </a:pPr>
                      <a:r>
                        <a:rPr lang="en-US" sz="1900"/>
                        <a:t>Micromorts per exposure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Scuba diving</a:t>
                      </a:r>
                      <a:endParaRPr sz="1900"/>
                    </a:p>
                  </a:txBody>
                  <a:tcPr marL="91450" marR="91450" marT="45725" marB="45725"/>
                </a:tc>
                <a:tc>
                  <a:txBody>
                    <a:bodyPr/>
                    <a:lstStyle/>
                    <a:p>
                      <a:pPr marL="0" marR="0" lvl="0" indent="0" algn="l" rtl="0">
                        <a:spcBef>
                          <a:spcPts val="0"/>
                        </a:spcBef>
                        <a:spcAft>
                          <a:spcPts val="0"/>
                        </a:spcAft>
                        <a:buNone/>
                      </a:pPr>
                      <a:r>
                        <a:rPr lang="en-US" sz="1900"/>
                        <a:t>5 per dive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Skydiving</a:t>
                      </a:r>
                      <a:endParaRPr/>
                    </a:p>
                  </a:txBody>
                  <a:tcPr marL="91450" marR="91450" marT="45725" marB="45725"/>
                </a:tc>
                <a:tc>
                  <a:txBody>
                    <a:bodyPr/>
                    <a:lstStyle/>
                    <a:p>
                      <a:pPr marL="0" marR="0" lvl="0" indent="0" algn="l" rtl="0">
                        <a:spcBef>
                          <a:spcPts val="0"/>
                        </a:spcBef>
                        <a:spcAft>
                          <a:spcPts val="0"/>
                        </a:spcAft>
                        <a:buNone/>
                      </a:pPr>
                      <a:r>
                        <a:rPr lang="en-US" sz="1900"/>
                        <a:t>7 per jump</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Base-jumping</a:t>
                      </a:r>
                      <a:endParaRPr/>
                    </a:p>
                  </a:txBody>
                  <a:tcPr marL="91450" marR="91450" marT="45725" marB="45725"/>
                </a:tc>
                <a:tc>
                  <a:txBody>
                    <a:bodyPr/>
                    <a:lstStyle/>
                    <a:p>
                      <a:pPr marL="0" marR="0" lvl="0" indent="0" algn="l" rtl="0">
                        <a:spcBef>
                          <a:spcPts val="0"/>
                        </a:spcBef>
                        <a:spcAft>
                          <a:spcPts val="0"/>
                        </a:spcAft>
                        <a:buNone/>
                      </a:pPr>
                      <a:r>
                        <a:rPr lang="en-US" sz="1900"/>
                        <a:t>430 per jump</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Climbing Mt. Everest</a:t>
                      </a:r>
                      <a:endParaRPr/>
                    </a:p>
                  </a:txBody>
                  <a:tcPr marL="91450" marR="91450" marT="45725" marB="45725"/>
                </a:tc>
                <a:tc>
                  <a:txBody>
                    <a:bodyPr/>
                    <a:lstStyle/>
                    <a:p>
                      <a:pPr marL="0" marR="0" lvl="0" indent="0" algn="l" rtl="0">
                        <a:spcBef>
                          <a:spcPts val="0"/>
                        </a:spcBef>
                        <a:spcAft>
                          <a:spcPts val="0"/>
                        </a:spcAft>
                        <a:buNone/>
                      </a:pPr>
                      <a:r>
                        <a:rPr lang="en-US" sz="1900"/>
                        <a:t>38,000 per ascent</a:t>
                      </a:r>
                      <a:endParaRPr sz="190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463" name="Google Shape;463;p29"/>
          <p:cNvGraphicFramePr/>
          <p:nvPr/>
        </p:nvGraphicFramePr>
        <p:xfrm>
          <a:off x="2819400" y="3906674"/>
          <a:ext cx="4495800" cy="2667070"/>
        </p:xfrm>
        <a:graphic>
          <a:graphicData uri="http://schemas.openxmlformats.org/drawingml/2006/table">
            <a:tbl>
              <a:tblPr firstRow="1" bandRow="1">
                <a:noFill/>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70850">
                <a:tc gridSpan="2">
                  <a:txBody>
                    <a:bodyPr/>
                    <a:lstStyle/>
                    <a:p>
                      <a:pPr marL="0" marR="0" lvl="0" indent="0" algn="ctr" rtl="0">
                        <a:spcBef>
                          <a:spcPts val="0"/>
                        </a:spcBef>
                        <a:spcAft>
                          <a:spcPts val="0"/>
                        </a:spcAft>
                        <a:buNone/>
                      </a:pPr>
                      <a:r>
                        <a:rPr lang="en-US" sz="1900"/>
                        <a:t>1 Micromort</a:t>
                      </a:r>
                      <a:endParaRPr sz="1900"/>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Train travel</a:t>
                      </a:r>
                      <a:endParaRPr/>
                    </a:p>
                  </a:txBody>
                  <a:tcPr marL="91450" marR="91450" marT="45725" marB="45725"/>
                </a:tc>
                <a:tc>
                  <a:txBody>
                    <a:bodyPr/>
                    <a:lstStyle/>
                    <a:p>
                      <a:pPr marL="0" marR="0" lvl="0" indent="0" algn="l" rtl="0">
                        <a:spcBef>
                          <a:spcPts val="0"/>
                        </a:spcBef>
                        <a:spcAft>
                          <a:spcPts val="0"/>
                        </a:spcAft>
                        <a:buNone/>
                      </a:pPr>
                      <a:r>
                        <a:rPr lang="en-US" sz="1900"/>
                        <a:t>6000 miles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Jet</a:t>
                      </a:r>
                      <a:endParaRPr/>
                    </a:p>
                  </a:txBody>
                  <a:tcPr marL="91450" marR="91450" marT="45725" marB="45725"/>
                </a:tc>
                <a:tc>
                  <a:txBody>
                    <a:bodyPr/>
                    <a:lstStyle/>
                    <a:p>
                      <a:pPr marL="0" marR="0" lvl="0" indent="0" algn="l" rtl="0">
                        <a:spcBef>
                          <a:spcPts val="0"/>
                        </a:spcBef>
                        <a:spcAft>
                          <a:spcPts val="0"/>
                        </a:spcAft>
                        <a:buNone/>
                      </a:pPr>
                      <a:r>
                        <a:rPr lang="en-US" sz="1900"/>
                        <a:t>1000 miles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Car</a:t>
                      </a:r>
                      <a:endParaRPr/>
                    </a:p>
                  </a:txBody>
                  <a:tcPr marL="91450" marR="91450" marT="45725" marB="45725"/>
                </a:tc>
                <a:tc>
                  <a:txBody>
                    <a:bodyPr/>
                    <a:lstStyle/>
                    <a:p>
                      <a:pPr marL="0" marR="0" lvl="0" indent="0" algn="l" rtl="0">
                        <a:spcBef>
                          <a:spcPts val="0"/>
                        </a:spcBef>
                        <a:spcAft>
                          <a:spcPts val="0"/>
                        </a:spcAft>
                        <a:buNone/>
                      </a:pPr>
                      <a:r>
                        <a:rPr lang="en-US" sz="1900"/>
                        <a:t>230 miles</a:t>
                      </a:r>
                      <a:endParaRPr sz="19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Walking</a:t>
                      </a:r>
                      <a:endParaRPr/>
                    </a:p>
                  </a:txBody>
                  <a:tcPr marL="91450" marR="91450" marT="45725" marB="45725"/>
                </a:tc>
                <a:tc>
                  <a:txBody>
                    <a:bodyPr/>
                    <a:lstStyle/>
                    <a:p>
                      <a:pPr marL="0" marR="0" lvl="0" indent="0" algn="l" rtl="0">
                        <a:spcBef>
                          <a:spcPts val="0"/>
                        </a:spcBef>
                        <a:spcAft>
                          <a:spcPts val="0"/>
                        </a:spcAft>
                        <a:buNone/>
                      </a:pPr>
                      <a:r>
                        <a:rPr lang="en-US" sz="1900"/>
                        <a:t>17 miles</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900"/>
                        <a:t>Bicycle</a:t>
                      </a:r>
                      <a:endParaRPr/>
                    </a:p>
                  </a:txBody>
                  <a:tcPr marL="91450" marR="91450" marT="45725" marB="45725"/>
                </a:tc>
                <a:tc>
                  <a:txBody>
                    <a:bodyPr/>
                    <a:lstStyle/>
                    <a:p>
                      <a:pPr marL="0" marR="0" lvl="0" indent="0" algn="l" rtl="0">
                        <a:spcBef>
                          <a:spcPts val="0"/>
                        </a:spcBef>
                        <a:spcAft>
                          <a:spcPts val="0"/>
                        </a:spcAft>
                        <a:buNone/>
                      </a:pPr>
                      <a:r>
                        <a:rPr lang="en-US" sz="1900"/>
                        <a:t>10 miles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900"/>
                        <a:t>Motorbike</a:t>
                      </a:r>
                      <a:endParaRPr/>
                    </a:p>
                  </a:txBody>
                  <a:tcPr marL="91450" marR="91450" marT="45725" marB="45725"/>
                </a:tc>
                <a:tc>
                  <a:txBody>
                    <a:bodyPr/>
                    <a:lstStyle/>
                    <a:p>
                      <a:pPr marL="0" marR="0" lvl="0" indent="0" algn="l" rtl="0">
                        <a:spcBef>
                          <a:spcPts val="0"/>
                        </a:spcBef>
                        <a:spcAft>
                          <a:spcPts val="0"/>
                        </a:spcAft>
                        <a:buNone/>
                      </a:pPr>
                      <a:r>
                        <a:rPr lang="en-US" sz="1900"/>
                        <a:t>6 miles</a:t>
                      </a:r>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0"/>
          <p:cNvSpPr txBox="1">
            <a:spLocks noGrp="1"/>
          </p:cNvSpPr>
          <p:nvPr>
            <p:ph type="body" idx="1"/>
          </p:nvPr>
        </p:nvSpPr>
        <p:spPr>
          <a:xfrm>
            <a:off x="1057275" y="1844277"/>
            <a:ext cx="8534400" cy="354687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Utilities map states to real numbers. Which numbers?</a:t>
            </a:r>
            <a:endParaRPr/>
          </a:p>
          <a:p>
            <a:pPr marL="342882" lvl="0" indent="-342882" algn="l" rtl="0">
              <a:spcBef>
                <a:spcPts val="440"/>
              </a:spcBef>
              <a:spcAft>
                <a:spcPts val="0"/>
              </a:spcAft>
              <a:buSzPts val="2200"/>
              <a:buChar char="▪"/>
            </a:pPr>
            <a:r>
              <a:rPr lang="en-US" sz="2200"/>
              <a:t>Standard approach to assessment (elicitation) of human utilities:</a:t>
            </a:r>
            <a:endParaRPr/>
          </a:p>
          <a:p>
            <a:pPr marL="742913" lvl="1" indent="-285736" algn="l" rtl="0">
              <a:spcBef>
                <a:spcPts val="440"/>
              </a:spcBef>
              <a:spcAft>
                <a:spcPts val="0"/>
              </a:spcAft>
              <a:buSzPts val="2200"/>
              <a:buChar char="▪"/>
            </a:pPr>
            <a:r>
              <a:rPr lang="en-US" sz="2200"/>
              <a:t>Compare a prize A to a </a:t>
            </a:r>
            <a:r>
              <a:rPr lang="en-US" sz="2200">
                <a:solidFill>
                  <a:srgbClr val="CC0000"/>
                </a:solidFill>
              </a:rPr>
              <a:t>standard lottery</a:t>
            </a:r>
            <a:r>
              <a:rPr lang="en-US" sz="2200"/>
              <a:t> L</a:t>
            </a:r>
            <a:r>
              <a:rPr lang="en-US" sz="2200" baseline="-25000"/>
              <a:t>p</a:t>
            </a:r>
            <a:r>
              <a:rPr lang="en-US" sz="2200"/>
              <a:t> between</a:t>
            </a:r>
            <a:endParaRPr/>
          </a:p>
          <a:p>
            <a:pPr marL="1142942" lvl="2" indent="-228588" algn="l" rtl="0">
              <a:spcBef>
                <a:spcPts val="440"/>
              </a:spcBef>
              <a:spcAft>
                <a:spcPts val="0"/>
              </a:spcAft>
              <a:buSzPts val="2200"/>
              <a:buChar char="▪"/>
            </a:pPr>
            <a:r>
              <a:rPr lang="en-US" sz="2200"/>
              <a:t>“best possible prize” u</a:t>
            </a:r>
            <a:r>
              <a:rPr lang="en-US" sz="2200" baseline="-25000"/>
              <a:t>+</a:t>
            </a:r>
            <a:r>
              <a:rPr lang="en-US" sz="2200"/>
              <a:t> with probability p</a:t>
            </a:r>
            <a:endParaRPr/>
          </a:p>
          <a:p>
            <a:pPr marL="1142942" lvl="2" indent="-228588" algn="l" rtl="0">
              <a:spcBef>
                <a:spcPts val="440"/>
              </a:spcBef>
              <a:spcAft>
                <a:spcPts val="0"/>
              </a:spcAft>
              <a:buSzPts val="2200"/>
              <a:buChar char="▪"/>
            </a:pPr>
            <a:r>
              <a:rPr lang="en-US" sz="2200"/>
              <a:t>“worst possible catastrophe” u</a:t>
            </a:r>
            <a:r>
              <a:rPr lang="en-US" sz="2200" baseline="-25000"/>
              <a:t>-</a:t>
            </a:r>
            <a:r>
              <a:rPr lang="en-US" sz="2200"/>
              <a:t> with probability 1-p</a:t>
            </a:r>
            <a:endParaRPr/>
          </a:p>
          <a:p>
            <a:pPr marL="742913" lvl="1" indent="-285736" algn="l" rtl="0">
              <a:spcBef>
                <a:spcPts val="440"/>
              </a:spcBef>
              <a:spcAft>
                <a:spcPts val="0"/>
              </a:spcAft>
              <a:buSzPts val="2200"/>
              <a:buChar char="▪"/>
            </a:pPr>
            <a:r>
              <a:rPr lang="en-US" sz="2200"/>
              <a:t>Adjust lottery probability p until indifference: A ~ L</a:t>
            </a:r>
            <a:r>
              <a:rPr lang="en-US" sz="2200" baseline="-25000"/>
              <a:t>p</a:t>
            </a:r>
            <a:endParaRPr sz="2200" baseline="-25000"/>
          </a:p>
          <a:p>
            <a:pPr marL="742913" lvl="1" indent="-285736" algn="l" rtl="0">
              <a:spcBef>
                <a:spcPts val="440"/>
              </a:spcBef>
              <a:spcAft>
                <a:spcPts val="0"/>
              </a:spcAft>
              <a:buSzPts val="2200"/>
              <a:buChar char="▪"/>
            </a:pPr>
            <a:r>
              <a:rPr lang="en-US" sz="2200"/>
              <a:t>Resulting p is a utility in [0,1]</a:t>
            </a:r>
            <a:endParaRPr/>
          </a:p>
        </p:txBody>
      </p:sp>
      <p:pic>
        <p:nvPicPr>
          <p:cNvPr id="470" name="Google Shape;470;p30"/>
          <p:cNvPicPr preferRelativeResize="0"/>
          <p:nvPr/>
        </p:nvPicPr>
        <p:blipFill rotWithShape="1">
          <a:blip r:embed="rId3">
            <a:alphaModFix/>
          </a:blip>
          <a:srcRect/>
          <a:stretch/>
        </p:blipFill>
        <p:spPr>
          <a:xfrm>
            <a:off x="8993849" y="3145231"/>
            <a:ext cx="636557" cy="605002"/>
          </a:xfrm>
          <a:prstGeom prst="rect">
            <a:avLst/>
          </a:prstGeom>
          <a:noFill/>
          <a:ln>
            <a:noFill/>
          </a:ln>
        </p:spPr>
      </p:pic>
      <p:pic>
        <p:nvPicPr>
          <p:cNvPr id="471" name="Google Shape;471;p30"/>
          <p:cNvPicPr preferRelativeResize="0"/>
          <p:nvPr/>
        </p:nvPicPr>
        <p:blipFill rotWithShape="1">
          <a:blip r:embed="rId4">
            <a:alphaModFix/>
          </a:blip>
          <a:srcRect/>
          <a:stretch/>
        </p:blipFill>
        <p:spPr>
          <a:xfrm>
            <a:off x="9810750" y="2157656"/>
            <a:ext cx="2103864" cy="1728096"/>
          </a:xfrm>
          <a:prstGeom prst="rect">
            <a:avLst/>
          </a:prstGeom>
          <a:noFill/>
          <a:ln>
            <a:noFill/>
          </a:ln>
        </p:spPr>
      </p:pic>
      <p:sp>
        <p:nvSpPr>
          <p:cNvPr id="472" name="Google Shape;472;p3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pic>
        <p:nvPicPr>
          <p:cNvPr id="473" name="Google Shape;473;p30"/>
          <p:cNvPicPr preferRelativeResize="0"/>
          <p:nvPr/>
        </p:nvPicPr>
        <p:blipFill rotWithShape="1">
          <a:blip r:embed="rId5">
            <a:alphaModFix/>
          </a:blip>
          <a:srcRect l="24887" t="41739" r="68892" b="37390"/>
          <a:stretch/>
        </p:blipFill>
        <p:spPr>
          <a:xfrm>
            <a:off x="4381500" y="5619750"/>
            <a:ext cx="685800" cy="457200"/>
          </a:xfrm>
          <a:prstGeom prst="rect">
            <a:avLst/>
          </a:prstGeom>
          <a:noFill/>
          <a:ln>
            <a:noFill/>
          </a:ln>
        </p:spPr>
      </p:pic>
      <p:sp>
        <p:nvSpPr>
          <p:cNvPr id="474" name="Google Shape;474;p30"/>
          <p:cNvSpPr txBox="1"/>
          <p:nvPr/>
        </p:nvSpPr>
        <p:spPr>
          <a:xfrm>
            <a:off x="5887182" y="5619750"/>
            <a:ext cx="37719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0.999999                              0.000001</a:t>
            </a:r>
            <a:endParaRPr/>
          </a:p>
        </p:txBody>
      </p:sp>
      <p:sp>
        <p:nvSpPr>
          <p:cNvPr id="475" name="Google Shape;475;p30"/>
          <p:cNvSpPr txBox="1"/>
          <p:nvPr/>
        </p:nvSpPr>
        <p:spPr>
          <a:xfrm>
            <a:off x="5753100" y="6191250"/>
            <a:ext cx="21145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No change</a:t>
            </a:r>
            <a:endParaRPr/>
          </a:p>
        </p:txBody>
      </p:sp>
      <p:grpSp>
        <p:nvGrpSpPr>
          <p:cNvPr id="476" name="Google Shape;476;p30"/>
          <p:cNvGrpSpPr/>
          <p:nvPr/>
        </p:nvGrpSpPr>
        <p:grpSpPr>
          <a:xfrm>
            <a:off x="5581650" y="5105400"/>
            <a:ext cx="4114800" cy="1600200"/>
            <a:chOff x="5410200" y="4191000"/>
            <a:chExt cx="5486400" cy="2133600"/>
          </a:xfrm>
        </p:grpSpPr>
        <p:sp>
          <p:nvSpPr>
            <p:cNvPr id="477" name="Google Shape;477;p30"/>
            <p:cNvSpPr/>
            <p:nvPr/>
          </p:nvSpPr>
          <p:spPr>
            <a:xfrm>
              <a:off x="7772400" y="44196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78" name="Google Shape;478;p30"/>
            <p:cNvCxnSpPr>
              <a:stCxn id="477" idx="4"/>
            </p:cNvCxnSpPr>
            <p:nvPr/>
          </p:nvCxnSpPr>
          <p:spPr>
            <a:xfrm flipH="1">
              <a:off x="6553200" y="4876800"/>
              <a:ext cx="1447800" cy="762000"/>
            </a:xfrm>
            <a:prstGeom prst="straightConnector1">
              <a:avLst/>
            </a:prstGeom>
            <a:noFill/>
            <a:ln w="28575" cap="flat" cmpd="sng">
              <a:solidFill>
                <a:schemeClr val="dk1"/>
              </a:solidFill>
              <a:prstDash val="solid"/>
              <a:round/>
              <a:headEnd type="none" w="sm" len="sm"/>
              <a:tailEnd type="triangle" w="lg" len="lg"/>
            </a:ln>
          </p:spPr>
        </p:cxnSp>
        <p:cxnSp>
          <p:nvCxnSpPr>
            <p:cNvPr id="479" name="Google Shape;479;p30"/>
            <p:cNvCxnSpPr>
              <a:stCxn id="477" idx="4"/>
            </p:cNvCxnSpPr>
            <p:nvPr/>
          </p:nvCxnSpPr>
          <p:spPr>
            <a:xfrm>
              <a:off x="8001000" y="4876800"/>
              <a:ext cx="1752600" cy="762000"/>
            </a:xfrm>
            <a:prstGeom prst="straightConnector1">
              <a:avLst/>
            </a:prstGeom>
            <a:noFill/>
            <a:ln w="28575" cap="flat" cmpd="sng">
              <a:solidFill>
                <a:schemeClr val="dk1"/>
              </a:solidFill>
              <a:prstDash val="solid"/>
              <a:round/>
              <a:headEnd type="none" w="sm" len="sm"/>
              <a:tailEnd type="triangle" w="lg" len="lg"/>
            </a:ln>
          </p:spPr>
        </p:cxnSp>
        <p:sp>
          <p:nvSpPr>
            <p:cNvPr id="480" name="Google Shape;480;p30"/>
            <p:cNvSpPr/>
            <p:nvPr/>
          </p:nvSpPr>
          <p:spPr>
            <a:xfrm>
              <a:off x="5410200" y="4191000"/>
              <a:ext cx="5486400" cy="2133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81" name="Google Shape;481;p30"/>
          <p:cNvGrpSpPr/>
          <p:nvPr/>
        </p:nvGrpSpPr>
        <p:grpSpPr>
          <a:xfrm>
            <a:off x="2781300" y="5562600"/>
            <a:ext cx="1828800" cy="628650"/>
            <a:chOff x="6858000" y="3505200"/>
            <a:chExt cx="2438400" cy="838200"/>
          </a:xfrm>
        </p:grpSpPr>
        <p:sp>
          <p:nvSpPr>
            <p:cNvPr id="482" name="Google Shape;482;p30"/>
            <p:cNvSpPr/>
            <p:nvPr/>
          </p:nvSpPr>
          <p:spPr>
            <a:xfrm>
              <a:off x="6858000" y="3505200"/>
              <a:ext cx="1600200" cy="838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3" name="Google Shape;483;p30"/>
            <p:cNvSpPr txBox="1"/>
            <p:nvPr/>
          </p:nvSpPr>
          <p:spPr>
            <a:xfrm>
              <a:off x="7010400" y="3657600"/>
              <a:ext cx="2286000" cy="553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Pay $30</a:t>
              </a:r>
              <a:endParaRPr/>
            </a:p>
          </p:txBody>
        </p:sp>
      </p:grpSp>
      <p:sp>
        <p:nvSpPr>
          <p:cNvPr id="484" name="Google Shape;484;p30"/>
          <p:cNvSpPr txBox="1"/>
          <p:nvPr/>
        </p:nvSpPr>
        <p:spPr>
          <a:xfrm>
            <a:off x="7981950" y="6191250"/>
            <a:ext cx="18288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Instant death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1"/>
          <p:cNvPicPr preferRelativeResize="0"/>
          <p:nvPr/>
        </p:nvPicPr>
        <p:blipFill rotWithShape="1">
          <a:blip r:embed="rId3">
            <a:alphaModFix/>
          </a:blip>
          <a:srcRect/>
          <a:stretch/>
        </p:blipFill>
        <p:spPr>
          <a:xfrm>
            <a:off x="8153400" y="1584643"/>
            <a:ext cx="3701927" cy="2125266"/>
          </a:xfrm>
          <a:prstGeom prst="rect">
            <a:avLst/>
          </a:prstGeom>
          <a:noFill/>
          <a:ln>
            <a:noFill/>
          </a:ln>
        </p:spPr>
      </p:pic>
      <p:pic>
        <p:nvPicPr>
          <p:cNvPr id="491" name="Google Shape;491;p31"/>
          <p:cNvPicPr preferRelativeResize="0"/>
          <p:nvPr/>
        </p:nvPicPr>
        <p:blipFill rotWithShape="1">
          <a:blip r:embed="rId4">
            <a:alphaModFix/>
          </a:blip>
          <a:srcRect l="9668" t="3678" r="2053"/>
          <a:stretch/>
        </p:blipFill>
        <p:spPr>
          <a:xfrm>
            <a:off x="8153400" y="3949382"/>
            <a:ext cx="3865182" cy="2647950"/>
          </a:xfrm>
          <a:prstGeom prst="rect">
            <a:avLst/>
          </a:prstGeom>
          <a:noFill/>
          <a:ln>
            <a:noFill/>
          </a:ln>
        </p:spPr>
      </p:pic>
      <p:sp>
        <p:nvSpPr>
          <p:cNvPr id="492" name="Google Shape;492;p3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Money</a:t>
            </a:r>
            <a:endParaRPr/>
          </a:p>
        </p:txBody>
      </p:sp>
      <p:sp>
        <p:nvSpPr>
          <p:cNvPr id="493" name="Google Shape;493;p31"/>
          <p:cNvSpPr txBox="1">
            <a:spLocks noGrp="1"/>
          </p:cNvSpPr>
          <p:nvPr>
            <p:ph type="body" idx="1"/>
          </p:nvPr>
        </p:nvSpPr>
        <p:spPr>
          <a:xfrm>
            <a:off x="1143000" y="2092007"/>
            <a:ext cx="6000750" cy="371475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Money </a:t>
            </a:r>
            <a:r>
              <a:rPr lang="en-US" sz="2200" u="sng"/>
              <a:t>does </a:t>
            </a:r>
            <a:r>
              <a:rPr lang="en-US" sz="2200" u="sng">
                <a:solidFill>
                  <a:schemeClr val="accent6"/>
                </a:solidFill>
              </a:rPr>
              <a:t>not</a:t>
            </a:r>
            <a:r>
              <a:rPr lang="en-US" sz="2200">
                <a:solidFill>
                  <a:srgbClr val="CC0000"/>
                </a:solidFill>
              </a:rPr>
              <a:t> </a:t>
            </a:r>
            <a:r>
              <a:rPr lang="en-US" sz="2200"/>
              <a:t>behave as a utility function, but we can talk about the utility of having money (or being in debt)</a:t>
            </a:r>
            <a:endParaRPr/>
          </a:p>
          <a:p>
            <a:pPr marL="342882" lvl="0" indent="-342882" algn="l" rtl="0">
              <a:spcBef>
                <a:spcPts val="440"/>
              </a:spcBef>
              <a:spcAft>
                <a:spcPts val="0"/>
              </a:spcAft>
              <a:buSzPts val="2200"/>
              <a:buChar char="▪"/>
            </a:pPr>
            <a:r>
              <a:rPr lang="en-US" sz="2200"/>
              <a:t>Given a lottery L = [p, $X; (1-p), $Y]</a:t>
            </a:r>
            <a:endParaRPr/>
          </a:p>
          <a:p>
            <a:pPr marL="742913" lvl="1" indent="-285736" algn="l" rtl="0">
              <a:spcBef>
                <a:spcPts val="440"/>
              </a:spcBef>
              <a:spcAft>
                <a:spcPts val="0"/>
              </a:spcAft>
              <a:buSzPts val="2200"/>
              <a:buChar char="▪"/>
            </a:pPr>
            <a:r>
              <a:rPr lang="en-US" sz="2200"/>
              <a:t>The </a:t>
            </a:r>
            <a:r>
              <a:rPr lang="en-US" sz="2200">
                <a:solidFill>
                  <a:srgbClr val="CC0000"/>
                </a:solidFill>
              </a:rPr>
              <a:t>expected monetary value </a:t>
            </a:r>
            <a:r>
              <a:rPr lang="en-US" sz="2200"/>
              <a:t>EMV(L) is p*X + (1-p)*Y</a:t>
            </a:r>
            <a:endParaRPr/>
          </a:p>
          <a:p>
            <a:pPr marL="742913" lvl="1" indent="-285736" algn="l" rtl="0">
              <a:spcBef>
                <a:spcPts val="440"/>
              </a:spcBef>
              <a:spcAft>
                <a:spcPts val="0"/>
              </a:spcAft>
              <a:buSzPts val="2200"/>
              <a:buChar char="▪"/>
            </a:pPr>
            <a:r>
              <a:rPr lang="en-US" sz="2200"/>
              <a:t>U(L) = p*U($X) + (1-p)*U($Y)</a:t>
            </a:r>
            <a:endParaRPr/>
          </a:p>
          <a:p>
            <a:pPr marL="742913" lvl="1" indent="-285736" algn="l" rtl="0">
              <a:spcBef>
                <a:spcPts val="440"/>
              </a:spcBef>
              <a:spcAft>
                <a:spcPts val="0"/>
              </a:spcAft>
              <a:buSzPts val="2200"/>
              <a:buChar char="▪"/>
            </a:pPr>
            <a:r>
              <a:rPr lang="en-US" sz="2200"/>
              <a:t>Typically, U(L) &lt; U( EMV(L) )</a:t>
            </a:r>
            <a:endParaRPr/>
          </a:p>
          <a:p>
            <a:pPr marL="742913" lvl="1" indent="-285736" algn="l" rtl="0">
              <a:spcBef>
                <a:spcPts val="440"/>
              </a:spcBef>
              <a:spcAft>
                <a:spcPts val="0"/>
              </a:spcAft>
              <a:buSzPts val="2200"/>
              <a:buChar char="▪"/>
            </a:pPr>
            <a:r>
              <a:rPr lang="en-US" sz="2200"/>
              <a:t>In this sense, people are </a:t>
            </a:r>
            <a:r>
              <a:rPr lang="en-US" sz="2200">
                <a:solidFill>
                  <a:srgbClr val="CC0000"/>
                </a:solidFill>
              </a:rPr>
              <a:t>risk-averse</a:t>
            </a:r>
            <a:endParaRPr/>
          </a:p>
          <a:p>
            <a:pPr marL="742913" lvl="1" indent="-285736" algn="l" rtl="0">
              <a:spcBef>
                <a:spcPts val="440"/>
              </a:spcBef>
              <a:spcAft>
                <a:spcPts val="0"/>
              </a:spcAft>
              <a:buSzPts val="2200"/>
              <a:buChar char="▪"/>
            </a:pPr>
            <a:r>
              <a:rPr lang="en-US" sz="2200"/>
              <a:t>When deep in debt, people are </a:t>
            </a:r>
            <a:r>
              <a:rPr lang="en-US" sz="2200">
                <a:solidFill>
                  <a:srgbClr val="CC0000"/>
                </a:solidFill>
              </a:rPr>
              <a:t>risk-prone</a:t>
            </a:r>
            <a:endParaRPr/>
          </a:p>
          <a:p>
            <a:pPr marL="742913" lvl="1" indent="-146036" algn="l" rtl="0">
              <a:spcBef>
                <a:spcPts val="440"/>
              </a:spcBef>
              <a:spcAft>
                <a:spcPts val="0"/>
              </a:spcAft>
              <a:buSzPts val="2200"/>
              <a:buNone/>
            </a:pP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32"/>
          <p:cNvPicPr preferRelativeResize="0"/>
          <p:nvPr/>
        </p:nvPicPr>
        <p:blipFill rotWithShape="1">
          <a:blip r:embed="rId3">
            <a:alphaModFix/>
          </a:blip>
          <a:srcRect/>
          <a:stretch/>
        </p:blipFill>
        <p:spPr>
          <a:xfrm>
            <a:off x="7815558" y="2443163"/>
            <a:ext cx="4376442" cy="2619375"/>
          </a:xfrm>
          <a:prstGeom prst="rect">
            <a:avLst/>
          </a:prstGeom>
          <a:noFill/>
          <a:ln>
            <a:noFill/>
          </a:ln>
        </p:spPr>
      </p:pic>
      <p:sp>
        <p:nvSpPr>
          <p:cNvPr id="500" name="Google Shape;500;p3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Insurance</a:t>
            </a:r>
            <a:endParaRPr/>
          </a:p>
        </p:txBody>
      </p:sp>
      <p:sp>
        <p:nvSpPr>
          <p:cNvPr id="501" name="Google Shape;501;p32"/>
          <p:cNvSpPr txBox="1">
            <a:spLocks noGrp="1"/>
          </p:cNvSpPr>
          <p:nvPr>
            <p:ph type="body" idx="1"/>
          </p:nvPr>
        </p:nvSpPr>
        <p:spPr>
          <a:xfrm>
            <a:off x="914400" y="1366839"/>
            <a:ext cx="7026922" cy="3695699"/>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Consider the lottery </a:t>
            </a:r>
            <a:r>
              <a:rPr lang="en-US" sz="2200">
                <a:solidFill>
                  <a:srgbClr val="CC0000"/>
                </a:solidFill>
              </a:rPr>
              <a:t>[0.5, $1000;  0.5, $0]</a:t>
            </a:r>
            <a:endParaRPr sz="2200"/>
          </a:p>
          <a:p>
            <a:pPr marL="742913" lvl="1" indent="-285736" algn="l" rtl="0">
              <a:spcBef>
                <a:spcPts val="440"/>
              </a:spcBef>
              <a:spcAft>
                <a:spcPts val="0"/>
              </a:spcAft>
              <a:buSzPts val="2200"/>
              <a:buChar char="▪"/>
            </a:pPr>
            <a:r>
              <a:rPr lang="en-US" sz="2200"/>
              <a:t>What is its </a:t>
            </a:r>
            <a:r>
              <a:rPr lang="en-US" sz="2200">
                <a:solidFill>
                  <a:srgbClr val="CC0000"/>
                </a:solidFill>
              </a:rPr>
              <a:t>expected monetary value</a:t>
            </a:r>
            <a:r>
              <a:rPr lang="en-US" sz="2200"/>
              <a:t>?  ($500)</a:t>
            </a:r>
            <a:endParaRPr/>
          </a:p>
          <a:p>
            <a:pPr marL="742913" lvl="1" indent="-285736" algn="l" rtl="0">
              <a:spcBef>
                <a:spcPts val="440"/>
              </a:spcBef>
              <a:spcAft>
                <a:spcPts val="0"/>
              </a:spcAft>
              <a:buSzPts val="2200"/>
              <a:buChar char="▪"/>
            </a:pPr>
            <a:r>
              <a:rPr lang="en-US" sz="2200"/>
              <a:t>What is its </a:t>
            </a:r>
            <a:r>
              <a:rPr lang="en-US" sz="2200">
                <a:solidFill>
                  <a:srgbClr val="CC0000"/>
                </a:solidFill>
              </a:rPr>
              <a:t>certainty equivalent</a:t>
            </a:r>
            <a:r>
              <a:rPr lang="en-US" sz="2200"/>
              <a:t>?</a:t>
            </a:r>
            <a:endParaRPr/>
          </a:p>
          <a:p>
            <a:pPr marL="1142942" lvl="2" indent="-228588" algn="l" rtl="0">
              <a:spcBef>
                <a:spcPts val="440"/>
              </a:spcBef>
              <a:spcAft>
                <a:spcPts val="0"/>
              </a:spcAft>
              <a:buSzPts val="2200"/>
              <a:buChar char="▪"/>
            </a:pPr>
            <a:r>
              <a:rPr lang="en-US" sz="2200"/>
              <a:t>Monetary value acceptable in lieu of lottery</a:t>
            </a:r>
            <a:endParaRPr/>
          </a:p>
          <a:p>
            <a:pPr marL="1142942" lvl="2" indent="-228588" algn="l" rtl="0">
              <a:spcBef>
                <a:spcPts val="440"/>
              </a:spcBef>
              <a:spcAft>
                <a:spcPts val="0"/>
              </a:spcAft>
              <a:buSzPts val="2200"/>
              <a:buChar char="▪"/>
            </a:pPr>
            <a:r>
              <a:rPr lang="en-US" sz="2200"/>
              <a:t>$400 for most people</a:t>
            </a:r>
            <a:endParaRPr/>
          </a:p>
          <a:p>
            <a:pPr marL="742913" lvl="1" indent="-285736" algn="l" rtl="0">
              <a:spcBef>
                <a:spcPts val="440"/>
              </a:spcBef>
              <a:spcAft>
                <a:spcPts val="0"/>
              </a:spcAft>
              <a:buSzPts val="2200"/>
              <a:buChar char="▪"/>
            </a:pPr>
            <a:r>
              <a:rPr lang="en-US" sz="2200"/>
              <a:t>Difference of $100 is the </a:t>
            </a:r>
            <a:r>
              <a:rPr lang="en-US" sz="2200">
                <a:solidFill>
                  <a:srgbClr val="CC0000"/>
                </a:solidFill>
              </a:rPr>
              <a:t>insurance premium</a:t>
            </a:r>
            <a:endParaRPr/>
          </a:p>
          <a:p>
            <a:pPr marL="1142942" lvl="2" indent="-228588" algn="l" rtl="0">
              <a:spcBef>
                <a:spcPts val="440"/>
              </a:spcBef>
              <a:spcAft>
                <a:spcPts val="0"/>
              </a:spcAft>
              <a:buSzPts val="2200"/>
              <a:buChar char="▪"/>
            </a:pPr>
            <a:r>
              <a:rPr lang="en-US" sz="2200"/>
              <a:t>There’s an insurance industry because people will pay to reduce their risk</a:t>
            </a:r>
            <a:endParaRPr/>
          </a:p>
          <a:p>
            <a:pPr marL="1142942" lvl="2" indent="-228588" algn="l" rtl="0">
              <a:spcBef>
                <a:spcPts val="440"/>
              </a:spcBef>
              <a:spcAft>
                <a:spcPts val="0"/>
              </a:spcAft>
              <a:buSzPts val="2200"/>
              <a:buChar char="▪"/>
            </a:pPr>
            <a:r>
              <a:rPr lang="en-US" sz="2200"/>
              <a:t>If everyone were risk-neutral, no insurance needed!</a:t>
            </a:r>
            <a:endParaRPr/>
          </a:p>
          <a:p>
            <a:pPr marL="742913" lvl="1" indent="-285736" algn="l" rtl="0">
              <a:spcBef>
                <a:spcPts val="440"/>
              </a:spcBef>
              <a:spcAft>
                <a:spcPts val="0"/>
              </a:spcAft>
              <a:buSzPts val="2200"/>
              <a:buChar char="▪"/>
            </a:pPr>
            <a:r>
              <a:rPr lang="en-US" sz="2200"/>
              <a:t>It’s win-win: you’d rather have the $400 and the insurance company would rather have the lottery (their utility curve is linear and they have many lotteries)</a:t>
            </a:r>
            <a:endParaRPr/>
          </a:p>
          <a:p>
            <a:pPr marL="342882" lvl="0" indent="-203182" algn="l" rtl="0">
              <a:spcBef>
                <a:spcPts val="440"/>
              </a:spcBef>
              <a:spcAft>
                <a:spcPts val="0"/>
              </a:spcAft>
              <a:buSzPts val="2200"/>
              <a:buNone/>
            </a:pPr>
            <a:endParaRPr sz="22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8153400" y="2057400"/>
            <a:ext cx="2184797" cy="3010367"/>
          </a:xfrm>
          <a:prstGeom prst="rect">
            <a:avLst/>
          </a:prstGeom>
          <a:noFill/>
          <a:ln>
            <a:noFill/>
          </a:ln>
        </p:spPr>
      </p:pic>
      <p:sp>
        <p:nvSpPr>
          <p:cNvPr id="508" name="Google Shape;508;p3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Human Rationality?</a:t>
            </a:r>
            <a:endParaRPr/>
          </a:p>
        </p:txBody>
      </p:sp>
      <p:sp>
        <p:nvSpPr>
          <p:cNvPr id="509" name="Google Shape;509;p33"/>
          <p:cNvSpPr txBox="1">
            <a:spLocks noGrp="1"/>
          </p:cNvSpPr>
          <p:nvPr>
            <p:ph type="body" idx="1"/>
          </p:nvPr>
        </p:nvSpPr>
        <p:spPr>
          <a:xfrm>
            <a:off x="990600" y="1397001"/>
            <a:ext cx="53086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t>Famous example of Allais (1953)</a:t>
            </a:r>
            <a:endParaRPr/>
          </a:p>
          <a:p>
            <a:pPr marL="2514474" lvl="5" indent="-88888" algn="l" rtl="0">
              <a:lnSpc>
                <a:spcPct val="80000"/>
              </a:lnSpc>
              <a:spcBef>
                <a:spcPts val="440"/>
              </a:spcBef>
              <a:spcAft>
                <a:spcPts val="0"/>
              </a:spcAft>
              <a:buSzPts val="2200"/>
              <a:buNone/>
            </a:pPr>
            <a:endParaRPr sz="2200">
              <a:latin typeface="Calibri"/>
              <a:ea typeface="Calibri"/>
              <a:cs typeface="Calibri"/>
              <a:sym typeface="Calibri"/>
            </a:endParaRPr>
          </a:p>
          <a:p>
            <a:pPr marL="742913" lvl="1" indent="-285736" algn="l" rtl="0">
              <a:lnSpc>
                <a:spcPct val="80000"/>
              </a:lnSpc>
              <a:spcBef>
                <a:spcPts val="440"/>
              </a:spcBef>
              <a:spcAft>
                <a:spcPts val="0"/>
              </a:spcAft>
              <a:buSzPts val="2200"/>
              <a:buChar char="▪"/>
            </a:pPr>
            <a:r>
              <a:rPr lang="en-US" sz="2200"/>
              <a:t>A: [0.8, $4k;    0.2, $0]</a:t>
            </a:r>
            <a:endParaRPr/>
          </a:p>
          <a:p>
            <a:pPr marL="742913" lvl="1" indent="-285736" algn="l" rtl="0">
              <a:lnSpc>
                <a:spcPct val="80000"/>
              </a:lnSpc>
              <a:spcBef>
                <a:spcPts val="440"/>
              </a:spcBef>
              <a:spcAft>
                <a:spcPts val="0"/>
              </a:spcAft>
              <a:buSzPts val="2200"/>
              <a:buChar char="▪"/>
            </a:pPr>
            <a:r>
              <a:rPr lang="en-US" sz="2200"/>
              <a:t>B: [1.0, $3k;    0.0, $0]</a:t>
            </a:r>
            <a:endParaRPr/>
          </a:p>
          <a:p>
            <a:pPr marL="2514474" lvl="5" indent="-88888" algn="l" rtl="0">
              <a:lnSpc>
                <a:spcPct val="80000"/>
              </a:lnSpc>
              <a:spcBef>
                <a:spcPts val="440"/>
              </a:spcBef>
              <a:spcAft>
                <a:spcPts val="0"/>
              </a:spcAft>
              <a:buSzPts val="2200"/>
              <a:buNone/>
            </a:pPr>
            <a:endParaRPr sz="2200"/>
          </a:p>
          <a:p>
            <a:pPr marL="742913" lvl="1" indent="-285736" algn="l" rtl="0">
              <a:lnSpc>
                <a:spcPct val="80000"/>
              </a:lnSpc>
              <a:spcBef>
                <a:spcPts val="440"/>
              </a:spcBef>
              <a:spcAft>
                <a:spcPts val="0"/>
              </a:spcAft>
              <a:buSzPts val="2200"/>
              <a:buChar char="▪"/>
            </a:pPr>
            <a:r>
              <a:rPr lang="en-US" sz="2200"/>
              <a:t>C: [0.2, $4k;    0.8, $0]</a:t>
            </a:r>
            <a:endParaRPr/>
          </a:p>
          <a:p>
            <a:pPr marL="742913" lvl="1" indent="-285736" algn="l" rtl="0">
              <a:lnSpc>
                <a:spcPct val="80000"/>
              </a:lnSpc>
              <a:spcBef>
                <a:spcPts val="440"/>
              </a:spcBef>
              <a:spcAft>
                <a:spcPts val="0"/>
              </a:spcAft>
              <a:buSzPts val="2200"/>
              <a:buChar char="▪"/>
            </a:pPr>
            <a:r>
              <a:rPr lang="en-US" sz="2200"/>
              <a:t>D: [0.25, $3k;    0.75, $0]</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Most people prefer B &gt; A, C &gt; D</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But if U($0) = 0, then</a:t>
            </a:r>
            <a:endParaRPr/>
          </a:p>
          <a:p>
            <a:pPr marL="742913" lvl="1" indent="-285736" algn="l" rtl="0">
              <a:lnSpc>
                <a:spcPct val="80000"/>
              </a:lnSpc>
              <a:spcBef>
                <a:spcPts val="440"/>
              </a:spcBef>
              <a:spcAft>
                <a:spcPts val="0"/>
              </a:spcAft>
              <a:buSzPts val="2200"/>
              <a:buChar char="▪"/>
            </a:pPr>
            <a:r>
              <a:rPr lang="en-US" sz="2200"/>
              <a:t>B &gt; A ⇒ U($3k) &gt; 0.8 U($4k)</a:t>
            </a:r>
            <a:endParaRPr/>
          </a:p>
          <a:p>
            <a:pPr marL="742913" lvl="1" indent="-285736" algn="l" rtl="0">
              <a:lnSpc>
                <a:spcPct val="80000"/>
              </a:lnSpc>
              <a:spcBef>
                <a:spcPts val="440"/>
              </a:spcBef>
              <a:spcAft>
                <a:spcPts val="0"/>
              </a:spcAft>
              <a:buSzPts val="2200"/>
              <a:buChar char="▪"/>
            </a:pPr>
            <a:r>
              <a:rPr lang="en-US" sz="2200"/>
              <a:t>C &gt; D ⇒ 0.8 U($4k) &gt; U($3k)</a:t>
            </a:r>
            <a:endParaRPr/>
          </a:p>
          <a:p>
            <a:pPr marL="742913" lvl="1" indent="-146036" algn="l" rtl="0">
              <a:lnSpc>
                <a:spcPct val="80000"/>
              </a:lnSpc>
              <a:spcBef>
                <a:spcPts val="440"/>
              </a:spcBef>
              <a:spcAft>
                <a:spcPts val="0"/>
              </a:spcAft>
              <a:buSzPts val="2200"/>
              <a:buNone/>
            </a:pPr>
            <a:endParaRPr sz="2200"/>
          </a:p>
        </p:txBody>
      </p:sp>
      <p:sp>
        <p:nvSpPr>
          <p:cNvPr id="510" name="Google Shape;510;p33"/>
          <p:cNvSpPr/>
          <p:nvPr/>
        </p:nvSpPr>
        <p:spPr>
          <a:xfrm>
            <a:off x="4514515" y="3000632"/>
            <a:ext cx="285750" cy="228600"/>
          </a:xfrm>
          <a:prstGeom prst="leftArrow">
            <a:avLst>
              <a:gd name="adj1" fmla="val 50000"/>
              <a:gd name="adj2" fmla="val 50000"/>
            </a:avLst>
          </a:prstGeom>
          <a:solidFill>
            <a:srgbClr val="99CCFF"/>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BCFF0BF6-952B-2C49-818D-831917E936A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E209B0BB-690D-DA40-A225-DE4A75FFCA17}"/>
              </a:ext>
            </a:extLst>
          </p:cNvPr>
          <p:cNvPicPr>
            <a:picLocks noChangeAspect="1"/>
          </p:cNvPicPr>
          <p:nvPr/>
        </p:nvPicPr>
        <p:blipFill>
          <a:blip r:embed="rId7"/>
          <a:stretch>
            <a:fillRect/>
          </a:stretch>
        </p:blipFill>
        <p:spPr>
          <a:xfrm rot="5400000">
            <a:off x="8893988" y="4709557"/>
            <a:ext cx="1043985" cy="1241006"/>
          </a:xfrm>
          <a:prstGeom prst="rect">
            <a:avLst/>
          </a:prstGeom>
        </p:spPr>
      </p:pic>
    </p:spTree>
    <p:extLst>
      <p:ext uri="{BB962C8B-B14F-4D97-AF65-F5344CB8AC3E}">
        <p14:creationId xmlns:p14="http://schemas.microsoft.com/office/powerpoint/2010/main" val="315178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5551B6-D13E-A44B-83C7-4BBF08DAC53C}"/>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7" name="Picture 66">
            <a:extLst>
              <a:ext uri="{FF2B5EF4-FFF2-40B4-BE49-F238E27FC236}">
                <a16:creationId xmlns:a16="http://schemas.microsoft.com/office/drawing/2014/main" id="{A774DB68-9A30-4949-A036-F398ABF8ACA1}"/>
              </a:ext>
            </a:extLst>
          </p:cNvPr>
          <p:cNvPicPr>
            <a:picLocks noChangeAspect="1"/>
          </p:cNvPicPr>
          <p:nvPr/>
        </p:nvPicPr>
        <p:blipFill>
          <a:blip r:embed="rId7"/>
          <a:stretch>
            <a:fillRect/>
          </a:stretch>
        </p:blipFill>
        <p:spPr>
          <a:xfrm>
            <a:off x="8981466" y="3382061"/>
            <a:ext cx="1043985" cy="1241006"/>
          </a:xfrm>
          <a:prstGeom prst="rect">
            <a:avLst/>
          </a:prstGeom>
        </p:spPr>
      </p:pic>
    </p:spTree>
    <p:extLst>
      <p:ext uri="{BB962C8B-B14F-4D97-AF65-F5344CB8AC3E}">
        <p14:creationId xmlns:p14="http://schemas.microsoft.com/office/powerpoint/2010/main" val="429250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30334CA-4124-164E-B406-E01DC4516608}"/>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a:off x="8898550" y="2263436"/>
            <a:ext cx="1043985" cy="1241006"/>
          </a:xfrm>
          <a:prstGeom prst="rect">
            <a:avLst/>
          </a:prstGeom>
        </p:spPr>
      </p:pic>
    </p:spTree>
    <p:extLst>
      <p:ext uri="{BB962C8B-B14F-4D97-AF65-F5344CB8AC3E}">
        <p14:creationId xmlns:p14="http://schemas.microsoft.com/office/powerpoint/2010/main" val="72736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0DB00ACA-3822-0343-A9DD-A97970407A8D}"/>
              </a:ext>
            </a:extLst>
          </p:cNvPr>
          <p:cNvSpPr/>
          <p:nvPr/>
        </p:nvSpPr>
        <p:spPr>
          <a:xfrm>
            <a:off x="5356592" y="514635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0.00008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710768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0.32776</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
        <p:nvSpPr>
          <p:cNvPr id="7" name="Rectangle 6">
            <a:extLst>
              <a:ext uri="{FF2B5EF4-FFF2-40B4-BE49-F238E27FC236}">
                <a16:creationId xmlns:a16="http://schemas.microsoft.com/office/drawing/2014/main" id="{4B8E34A9-E846-9145-9673-8D7C3D5C5F69}"/>
              </a:ext>
            </a:extLst>
          </p:cNvPr>
          <p:cNvSpPr/>
          <p:nvPr/>
        </p:nvSpPr>
        <p:spPr>
          <a:xfrm>
            <a:off x="2290337" y="3461542"/>
            <a:ext cx="2143536" cy="369332"/>
          </a:xfrm>
          <a:prstGeom prst="rect">
            <a:avLst/>
          </a:prstGeom>
        </p:spPr>
        <p:txBody>
          <a:bodyPr wrap="none">
            <a:spAutoFit/>
          </a:bodyPr>
          <a:lstStyle/>
          <a:p>
            <a:r>
              <a:rPr lang="en-US" b="1" dirty="0"/>
              <a:t>0.32768 + 0.00008</a:t>
            </a:r>
            <a:endParaRPr lang="en-US" dirty="0"/>
          </a:p>
        </p:txBody>
      </p:sp>
      <p:sp>
        <p:nvSpPr>
          <p:cNvPr id="71" name="Google Shape;75;g92b3bf485b_0_0">
            <a:extLst>
              <a:ext uri="{FF2B5EF4-FFF2-40B4-BE49-F238E27FC236}">
                <a16:creationId xmlns:a16="http://schemas.microsoft.com/office/drawing/2014/main" id="{41F4AF4B-0C20-3A4C-8FA0-A29341888DD6}"/>
              </a:ext>
            </a:extLst>
          </p:cNvPr>
          <p:cNvSpPr/>
          <p:nvPr/>
        </p:nvSpPr>
        <p:spPr>
          <a:xfrm>
            <a:off x="4700295" y="3405931"/>
            <a:ext cx="2957805" cy="975007"/>
          </a:xfrm>
          <a:prstGeom prst="wedgeRoundRectCallout">
            <a:avLst>
              <a:gd name="adj1" fmla="val -77523"/>
              <a:gd name="adj2" fmla="val -164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The odds of successfully navigating an asteroid field</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7646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2" name="Google Shape;75;g92b3bf485b_0_0">
            <a:extLst>
              <a:ext uri="{FF2B5EF4-FFF2-40B4-BE49-F238E27FC236}">
                <a16:creationId xmlns:a16="http://schemas.microsoft.com/office/drawing/2014/main" id="{B6ABB11C-E14A-C54B-B9CB-038EB48798F2}"/>
              </a:ext>
            </a:extLst>
          </p:cNvPr>
          <p:cNvSpPr/>
          <p:nvPr/>
        </p:nvSpPr>
        <p:spPr>
          <a:xfrm>
            <a:off x="329728" y="3924910"/>
            <a:ext cx="2565555" cy="478084"/>
          </a:xfrm>
          <a:prstGeom prst="wedgeRoundRectCallout">
            <a:avLst>
              <a:gd name="adj1" fmla="val 45785"/>
              <a:gd name="adj2" fmla="val 12643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The probability of </a:t>
            </a:r>
            <a:endParaRPr lang="en-US" sz="2000"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3E20B38B-8EEB-AF4B-9991-B3CBF7497498}"/>
              </a:ext>
            </a:extLst>
          </p:cNvPr>
          <p:cNvSpPr/>
          <p:nvPr/>
        </p:nvSpPr>
        <p:spPr>
          <a:xfrm>
            <a:off x="3011930" y="3902249"/>
            <a:ext cx="2565555" cy="478084"/>
          </a:xfrm>
          <a:prstGeom prst="wedgeRoundRectCallout">
            <a:avLst>
              <a:gd name="adj1" fmla="val -45176"/>
              <a:gd name="adj2" fmla="val 128424"/>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arriving in state </a:t>
            </a:r>
            <a:r>
              <a:rPr lang="en-US" sz="2000" b="1" dirty="0"/>
              <a:t>s’</a:t>
            </a:r>
            <a:endParaRPr lang="en-US" sz="2000" b="1"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2DFCC0C2-6E7B-8F47-83BA-64A164BB9F45}"/>
              </a:ext>
            </a:extLst>
          </p:cNvPr>
          <p:cNvSpPr/>
          <p:nvPr/>
        </p:nvSpPr>
        <p:spPr>
          <a:xfrm>
            <a:off x="866152" y="5270011"/>
            <a:ext cx="2057083" cy="478084"/>
          </a:xfrm>
          <a:prstGeom prst="wedgeRoundRectCallout">
            <a:avLst>
              <a:gd name="adj1" fmla="val 71076"/>
              <a:gd name="adj2" fmla="val -10866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given that</a:t>
            </a:r>
            <a:endParaRPr lang="en-US" sz="2000"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68B70D44-EBD9-284A-87DB-3D6EC11D919F}"/>
              </a:ext>
            </a:extLst>
          </p:cNvPr>
          <p:cNvSpPr/>
          <p:nvPr/>
        </p:nvSpPr>
        <p:spPr>
          <a:xfrm>
            <a:off x="3540933" y="5270011"/>
            <a:ext cx="2631269" cy="748796"/>
          </a:xfrm>
          <a:prstGeom prst="wedgeRoundRectCallout">
            <a:avLst>
              <a:gd name="adj1" fmla="val -38066"/>
              <a:gd name="adj2" fmla="val -88140"/>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we are in state </a:t>
            </a:r>
            <a:r>
              <a:rPr lang="en-US" sz="2000" b="1" dirty="0"/>
              <a:t>s</a:t>
            </a:r>
            <a:r>
              <a:rPr lang="en-US" sz="2000" dirty="0"/>
              <a:t> and we selected action </a:t>
            </a:r>
            <a:r>
              <a:rPr lang="en-US" sz="2000" b="1" dirty="0"/>
              <a:t>a</a:t>
            </a:r>
            <a:endParaRPr lang="en-US" sz="2000" b="1" dirty="0">
              <a:latin typeface="Open Sans"/>
              <a:ea typeface="Open Sans"/>
              <a:cs typeface="Open Sans"/>
              <a:sym typeface="Open Sans"/>
            </a:endParaRPr>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grpSp>
        <p:nvGrpSpPr>
          <p:cNvPr id="17" name="Group 16">
            <a:extLst>
              <a:ext uri="{FF2B5EF4-FFF2-40B4-BE49-F238E27FC236}">
                <a16:creationId xmlns:a16="http://schemas.microsoft.com/office/drawing/2014/main" id="{18EDDE98-00CF-FE4B-AF7A-AF4518368B4E}"/>
              </a:ext>
            </a:extLst>
          </p:cNvPr>
          <p:cNvGrpSpPr/>
          <p:nvPr/>
        </p:nvGrpSpPr>
        <p:grpSpPr>
          <a:xfrm>
            <a:off x="7751215" y="2556130"/>
            <a:ext cx="2361945" cy="2116708"/>
            <a:chOff x="2346595" y="1672526"/>
            <a:chExt cx="2361945" cy="2116708"/>
          </a:xfrm>
        </p:grpSpPr>
        <p:sp>
          <p:nvSpPr>
            <p:cNvPr id="18" name="Rectangle 17">
              <a:extLst>
                <a:ext uri="{FF2B5EF4-FFF2-40B4-BE49-F238E27FC236}">
                  <a16:creationId xmlns:a16="http://schemas.microsoft.com/office/drawing/2014/main" id="{40F98D35-73D1-3F47-A7B0-698859229159}"/>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19" name="Up Arrow 18">
              <a:extLst>
                <a:ext uri="{FF2B5EF4-FFF2-40B4-BE49-F238E27FC236}">
                  <a16:creationId xmlns:a16="http://schemas.microsoft.com/office/drawing/2014/main" id="{51680B7E-D81D-2F45-9CE3-6C9E37B280A2}"/>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eft-Right Arrow 19">
              <a:extLst>
                <a:ext uri="{FF2B5EF4-FFF2-40B4-BE49-F238E27FC236}">
                  <a16:creationId xmlns:a16="http://schemas.microsoft.com/office/drawing/2014/main" id="{DD2B7214-F4EA-FC43-A3F3-282411493D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675A39-E6F1-B444-8F2B-5B5D83DF9FDC}"/>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2" name="TextBox 21">
              <a:extLst>
                <a:ext uri="{FF2B5EF4-FFF2-40B4-BE49-F238E27FC236}">
                  <a16:creationId xmlns:a16="http://schemas.microsoft.com/office/drawing/2014/main" id="{01A3D10D-8C3B-024D-8C55-E70B2195A9FB}"/>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3" name="TextBox 22">
              <a:extLst>
                <a:ext uri="{FF2B5EF4-FFF2-40B4-BE49-F238E27FC236}">
                  <a16:creationId xmlns:a16="http://schemas.microsoft.com/office/drawing/2014/main" id="{79C3C55D-A560-9349-890B-CD4DAE7796A8}"/>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92762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sp>
        <p:nvSpPr>
          <p:cNvPr id="17" name="Google Shape;75;g92b3bf485b_0_0">
            <a:extLst>
              <a:ext uri="{FF2B5EF4-FFF2-40B4-BE49-F238E27FC236}">
                <a16:creationId xmlns:a16="http://schemas.microsoft.com/office/drawing/2014/main" id="{B508EA4B-0A27-DC40-A92E-0F9394855FC5}"/>
              </a:ext>
            </a:extLst>
          </p:cNvPr>
          <p:cNvSpPr/>
          <p:nvPr/>
        </p:nvSpPr>
        <p:spPr>
          <a:xfrm>
            <a:off x="4214717" y="3876984"/>
            <a:ext cx="3507693" cy="1645872"/>
          </a:xfrm>
          <a:prstGeom prst="wedgeRoundRectCallout">
            <a:avLst>
              <a:gd name="adj1" fmla="val -65652"/>
              <a:gd name="adj2" fmla="val -121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Transitions are </a:t>
            </a:r>
            <a:r>
              <a:rPr lang="en-US" sz="2000" b="1" dirty="0"/>
              <a:t>Markovian</a:t>
            </a:r>
            <a:r>
              <a:rPr lang="en-US" sz="2000" dirty="0"/>
              <a:t>: the probability of arriving in s’ only depends on s and not the history of earlier states.</a:t>
            </a:r>
            <a:endParaRPr lang="en-US" sz="2000" b="1"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99B2BB38-34CF-2B4C-BFDD-DC07382C7DB9}"/>
              </a:ext>
            </a:extLst>
          </p:cNvPr>
          <p:cNvGrpSpPr/>
          <p:nvPr/>
        </p:nvGrpSpPr>
        <p:grpSpPr>
          <a:xfrm>
            <a:off x="7751215" y="2556130"/>
            <a:ext cx="2361945" cy="2116708"/>
            <a:chOff x="2346595" y="1672526"/>
            <a:chExt cx="2361945" cy="2116708"/>
          </a:xfrm>
        </p:grpSpPr>
        <p:sp>
          <p:nvSpPr>
            <p:cNvPr id="19" name="Rectangle 18">
              <a:extLst>
                <a:ext uri="{FF2B5EF4-FFF2-40B4-BE49-F238E27FC236}">
                  <a16:creationId xmlns:a16="http://schemas.microsoft.com/office/drawing/2014/main" id="{4D9EBA18-D2C7-6C41-B005-8BF1958BEEA5}"/>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20" name="Up Arrow 19">
              <a:extLst>
                <a:ext uri="{FF2B5EF4-FFF2-40B4-BE49-F238E27FC236}">
                  <a16:creationId xmlns:a16="http://schemas.microsoft.com/office/drawing/2014/main" id="{973DCD84-D9D1-9643-9878-FEBC81AE2E75}"/>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a:extLst>
                <a:ext uri="{FF2B5EF4-FFF2-40B4-BE49-F238E27FC236}">
                  <a16:creationId xmlns:a16="http://schemas.microsoft.com/office/drawing/2014/main" id="{E1C22CBD-1E26-8D4E-B0E5-05FB21546207}"/>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79B9FB-0BA3-E04F-BD4C-E4972027398E}"/>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3" name="TextBox 22">
              <a:extLst>
                <a:ext uri="{FF2B5EF4-FFF2-40B4-BE49-F238E27FC236}">
                  <a16:creationId xmlns:a16="http://schemas.microsoft.com/office/drawing/2014/main" id="{E45C352F-7119-E04F-942C-62558E31293E}"/>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4" name="TextBox 23">
              <a:extLst>
                <a:ext uri="{FF2B5EF4-FFF2-40B4-BE49-F238E27FC236}">
                  <a16:creationId xmlns:a16="http://schemas.microsoft.com/office/drawing/2014/main" id="{6C785E08-B531-7F4C-9427-8655A7047B5D}"/>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27" name="Group 26">
            <a:extLst>
              <a:ext uri="{FF2B5EF4-FFF2-40B4-BE49-F238E27FC236}">
                <a16:creationId xmlns:a16="http://schemas.microsoft.com/office/drawing/2014/main" id="{9FBD1286-377F-7144-A5DC-DB5DA0425F52}"/>
              </a:ext>
            </a:extLst>
          </p:cNvPr>
          <p:cNvGrpSpPr/>
          <p:nvPr/>
        </p:nvGrpSpPr>
        <p:grpSpPr>
          <a:xfrm>
            <a:off x="5861455" y="1289228"/>
            <a:ext cx="2065115" cy="2692400"/>
            <a:chOff x="5861455" y="1289228"/>
            <a:chExt cx="2065115" cy="2692400"/>
          </a:xfrm>
        </p:grpSpPr>
        <p:pic>
          <p:nvPicPr>
            <p:cNvPr id="25" name="Picture 24">
              <a:extLst>
                <a:ext uri="{FF2B5EF4-FFF2-40B4-BE49-F238E27FC236}">
                  <a16:creationId xmlns:a16="http://schemas.microsoft.com/office/drawing/2014/main" id="{8B4BF092-480F-8641-87D0-BCD79D94CD37}"/>
                </a:ext>
              </a:extLst>
            </p:cNvPr>
            <p:cNvPicPr>
              <a:picLocks noChangeAspect="1"/>
            </p:cNvPicPr>
            <p:nvPr/>
          </p:nvPicPr>
          <p:blipFill>
            <a:blip r:embed="rId4"/>
            <a:stretch>
              <a:fillRect/>
            </a:stretch>
          </p:blipFill>
          <p:spPr>
            <a:xfrm>
              <a:off x="5861455" y="1289228"/>
              <a:ext cx="2019300" cy="2692400"/>
            </a:xfrm>
            <a:prstGeom prst="rect">
              <a:avLst/>
            </a:prstGeom>
          </p:spPr>
        </p:pic>
        <p:sp>
          <p:nvSpPr>
            <p:cNvPr id="26" name="TextBox 25">
              <a:extLst>
                <a:ext uri="{FF2B5EF4-FFF2-40B4-BE49-F238E27FC236}">
                  <a16:creationId xmlns:a16="http://schemas.microsoft.com/office/drawing/2014/main" id="{334BF516-9633-694B-81EF-DF79C69818BA}"/>
                </a:ext>
              </a:extLst>
            </p:cNvPr>
            <p:cNvSpPr txBox="1"/>
            <p:nvPr/>
          </p:nvSpPr>
          <p:spPr>
            <a:xfrm>
              <a:off x="5869170" y="3105834"/>
              <a:ext cx="2057400" cy="646331"/>
            </a:xfrm>
            <a:prstGeom prst="rect">
              <a:avLst/>
            </a:prstGeom>
            <a:noFill/>
          </p:spPr>
          <p:txBody>
            <a:bodyPr wrap="square" rtlCol="0">
              <a:spAutoFit/>
            </a:bodyPr>
            <a:lstStyle/>
            <a:p>
              <a:pPr algn="ctr"/>
              <a:r>
                <a:rPr lang="en-US" dirty="0">
                  <a:solidFill>
                    <a:schemeClr val="bg1"/>
                  </a:solidFill>
                  <a:latin typeface="Open Sans" panose="020B0606030504020204" pitchFamily="34" charset="0"/>
                </a:rPr>
                <a:t>Andrey Markov (1856-1922)</a:t>
              </a:r>
            </a:p>
          </p:txBody>
        </p:sp>
      </p:grpSp>
    </p:spTree>
    <p:extLst>
      <p:ext uri="{BB962C8B-B14F-4D97-AF65-F5344CB8AC3E}">
        <p14:creationId xmlns:p14="http://schemas.microsoft.com/office/powerpoint/2010/main" val="313512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85343-9F0C-C34E-883D-B23A01ED2F16}"/>
              </a:ext>
            </a:extLst>
          </p:cNvPr>
          <p:cNvSpPr/>
          <p:nvPr/>
        </p:nvSpPr>
        <p:spPr>
          <a:xfrm>
            <a:off x="399673" y="4278923"/>
            <a:ext cx="10690358" cy="9378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625C78-F709-A543-8B41-F106090A700A}"/>
              </a:ext>
            </a:extLst>
          </p:cNvPr>
          <p:cNvSpPr>
            <a:spLocks noGrp="1"/>
          </p:cNvSpPr>
          <p:nvPr>
            <p:ph type="title"/>
          </p:nvPr>
        </p:nvSpPr>
        <p:spPr/>
        <p:txBody>
          <a:bodyPr/>
          <a:lstStyle/>
          <a:p>
            <a:r>
              <a:rPr lang="en-US" dirty="0"/>
              <a:t>Reward function </a:t>
            </a:r>
          </a:p>
        </p:txBody>
      </p:sp>
      <p:sp>
        <p:nvSpPr>
          <p:cNvPr id="5" name="Content Placeholder 4">
            <a:extLst>
              <a:ext uri="{FF2B5EF4-FFF2-40B4-BE49-F238E27FC236}">
                <a16:creationId xmlns:a16="http://schemas.microsoft.com/office/drawing/2014/main" id="{81EB571D-E207-D146-9535-975B7D5381A1}"/>
              </a:ext>
            </a:extLst>
          </p:cNvPr>
          <p:cNvSpPr>
            <a:spLocks noGrp="1"/>
          </p:cNvSpPr>
          <p:nvPr>
            <p:ph idx="1"/>
          </p:nvPr>
        </p:nvSpPr>
        <p:spPr/>
        <p:txBody>
          <a:bodyPr/>
          <a:lstStyle/>
          <a:p>
            <a:r>
              <a:rPr lang="en-US" dirty="0"/>
              <a:t>We will specify a </a:t>
            </a:r>
            <a:r>
              <a:rPr lang="en-US" b="1" dirty="0"/>
              <a:t>utility or reward function</a:t>
            </a:r>
            <a:r>
              <a:rPr lang="en-US" dirty="0"/>
              <a:t> for the agent.</a:t>
            </a:r>
          </a:p>
          <a:p>
            <a:r>
              <a:rPr lang="en-US" dirty="0"/>
              <a:t>The “rewards“ can be </a:t>
            </a:r>
            <a:r>
              <a:rPr lang="en-US" b="1" dirty="0"/>
              <a:t>positive</a:t>
            </a:r>
            <a:r>
              <a:rPr lang="en-US" dirty="0"/>
              <a:t> or </a:t>
            </a:r>
            <a:r>
              <a:rPr lang="en-US" b="1" dirty="0"/>
              <a:t>negative</a:t>
            </a:r>
            <a:r>
              <a:rPr lang="en-US" dirty="0"/>
              <a:t> but are bounded by some maximum value.</a:t>
            </a:r>
          </a:p>
          <a:p>
            <a:r>
              <a:rPr lang="en-US" dirty="0"/>
              <a:t>Because the decision process is </a:t>
            </a:r>
            <a:r>
              <a:rPr lang="en-US" b="1" dirty="0"/>
              <a:t>sequential, </a:t>
            </a:r>
            <a:r>
              <a:rPr lang="en-US" dirty="0"/>
              <a:t>we must specify the utility function on a sequence of states and actions. </a:t>
            </a:r>
          </a:p>
          <a:p>
            <a:r>
              <a:rPr lang="en-US" dirty="0"/>
              <a:t>Instead of only giving a reward at the goal states, the agent can </a:t>
            </a:r>
            <a:r>
              <a:rPr lang="en-US" b="1" dirty="0"/>
              <a:t>receive a reward at each time step</a:t>
            </a:r>
            <a:r>
              <a:rPr lang="en-US" dirty="0"/>
              <a:t>, based on its transition from </a:t>
            </a:r>
            <a:r>
              <a:rPr lang="en-US" b="1" dirty="0"/>
              <a:t>s</a:t>
            </a:r>
            <a:r>
              <a:rPr lang="en-US" dirty="0"/>
              <a:t> to </a:t>
            </a:r>
            <a:r>
              <a:rPr lang="en-US" b="1" dirty="0"/>
              <a:t>s’</a:t>
            </a:r>
            <a:r>
              <a:rPr lang="en-US" dirty="0"/>
              <a:t> via action </a:t>
            </a:r>
            <a:r>
              <a:rPr lang="en-US" b="1" dirty="0"/>
              <a:t>a</a:t>
            </a:r>
            <a:r>
              <a:rPr lang="en-US" dirty="0"/>
              <a:t>.</a:t>
            </a:r>
            <a:endParaRPr lang="en-US" b="1" dirty="0"/>
          </a:p>
          <a:p>
            <a:r>
              <a:rPr lang="en-US" dirty="0"/>
              <a:t>This is defined by a reward function</a:t>
            </a:r>
          </a:p>
          <a:p>
            <a:r>
              <a:rPr lang="en-US" dirty="0"/>
              <a:t>	R( s, a, s’ ) </a:t>
            </a:r>
          </a:p>
          <a:p>
            <a:r>
              <a:rPr lang="en-US" i="1" dirty="0"/>
              <a:t>For example, we could give the Millennium Falcon a small negative reward of -0.04 for every transition except for entering the terminal states (+1 for entering the planet’s orbit or -1 for smashing into an asteroid). </a:t>
            </a:r>
          </a:p>
          <a:p>
            <a:r>
              <a:rPr lang="en-US" dirty="0"/>
              <a:t>The </a:t>
            </a:r>
            <a:r>
              <a:rPr lang="en-US" b="1" dirty="0"/>
              <a:t>rewards are additive</a:t>
            </a:r>
            <a:r>
              <a:rPr lang="en-US" dirty="0"/>
              <a:t>, so if the Millennium Falcon takes 4 steps before entering the planet's orbit, it gets </a:t>
            </a:r>
            <a:r>
              <a:rPr lang="en-US" i="1" dirty="0"/>
              <a:t>-0.04 + -0.04 + -0.04 + -0.04 + 1 = 0.84 </a:t>
            </a:r>
            <a:r>
              <a:rPr lang="en-US" dirty="0"/>
              <a:t>for that solution.</a:t>
            </a:r>
            <a:r>
              <a:rPr lang="en-US" i="1" dirty="0"/>
              <a:t> </a:t>
            </a:r>
          </a:p>
        </p:txBody>
      </p:sp>
    </p:spTree>
    <p:extLst>
      <p:ext uri="{BB962C8B-B14F-4D97-AF65-F5344CB8AC3E}">
        <p14:creationId xmlns:p14="http://schemas.microsoft.com/office/powerpoint/2010/main" val="385037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Suppose we have a </a:t>
            </a:r>
            <a:r>
              <a:rPr lang="en-US" b="1" dirty="0"/>
              <a:t>fully-observable </a:t>
            </a:r>
            <a:r>
              <a:rPr lang="en-US" dirty="0"/>
              <a:t>4x3 environment with goal states.  </a:t>
            </a:r>
          </a:p>
          <a:p>
            <a:r>
              <a:rPr lang="en-US" dirty="0"/>
              <a:t>The millennium falcon begins in the start state and </a:t>
            </a:r>
            <a:r>
              <a:rPr lang="en-US" b="1" dirty="0"/>
              <a:t>picks an action at each time step</a:t>
            </a:r>
            <a:r>
              <a:rPr lang="en-US" dirty="0"/>
              <a:t>.</a:t>
            </a:r>
          </a:p>
          <a:p>
            <a:r>
              <a:rPr lang="en-US" dirty="0"/>
              <a:t>Actions: </a:t>
            </a:r>
            <a:r>
              <a:rPr lang="en-US" i="1" dirty="0"/>
              <a:t>Up, Down, Left, Right</a:t>
            </a:r>
            <a:r>
              <a:rPr lang="en-US" dirty="0"/>
              <a:t>  </a:t>
            </a:r>
          </a:p>
          <a:p>
            <a:r>
              <a:rPr lang="en-US" dirty="0"/>
              <a:t>The game </a:t>
            </a:r>
            <a:r>
              <a:rPr lang="en-US" b="1" dirty="0"/>
              <a:t>terminates</a:t>
            </a:r>
            <a:r>
              <a:rPr lang="en-US" dirty="0"/>
              <a:t> </a:t>
            </a:r>
            <a:r>
              <a:rPr lang="en-US" b="1" dirty="0"/>
              <a:t>when it reaches a goal state </a:t>
            </a:r>
            <a:r>
              <a:rPr lang="en-US" dirty="0"/>
              <a:t>(+1 or -1). </a:t>
            </a:r>
          </a:p>
          <a:p>
            <a:r>
              <a:rPr lang="en-US" dirty="0"/>
              <a:t>If the environment were </a:t>
            </a:r>
            <a:r>
              <a:rPr lang="en-US" b="1" dirty="0"/>
              <a:t>deterministic</a:t>
            </a:r>
            <a:r>
              <a:rPr lang="en-US" dirty="0"/>
              <a:t>, the solution would be easy:</a:t>
            </a:r>
          </a:p>
          <a:p>
            <a:pPr algn="ctr"/>
            <a:r>
              <a:rPr lang="en-US" dirty="0"/>
              <a:t>[</a:t>
            </a:r>
            <a:r>
              <a:rPr lang="en-US" i="1" dirty="0"/>
              <a:t>Up, Up, Right, Right, Right</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grpSp>
        <p:nvGrpSpPr>
          <p:cNvPr id="49" name="Group 48">
            <a:extLst>
              <a:ext uri="{FF2B5EF4-FFF2-40B4-BE49-F238E27FC236}">
                <a16:creationId xmlns:a16="http://schemas.microsoft.com/office/drawing/2014/main" id="{5B51476C-2702-A441-A949-6B5F16AFAE73}"/>
              </a:ext>
            </a:extLst>
          </p:cNvPr>
          <p:cNvGrpSpPr/>
          <p:nvPr/>
        </p:nvGrpSpPr>
        <p:grpSpPr>
          <a:xfrm>
            <a:off x="6253247" y="2151925"/>
            <a:ext cx="5100553" cy="3808909"/>
            <a:chOff x="6253247" y="2151925"/>
            <a:chExt cx="5100553" cy="3808909"/>
          </a:xfrm>
        </p:grpSpPr>
        <p:pic>
          <p:nvPicPr>
            <p:cNvPr id="1026" name="Picture 2" descr="Starfield Dark – stylish, high-quality wallpaper with fast delivery –  Photowall">
              <a:extLst>
                <a:ext uri="{FF2B5EF4-FFF2-40B4-BE49-F238E27FC236}">
                  <a16:creationId xmlns:a16="http://schemas.microsoft.com/office/drawing/2014/main" id="{B52E928E-0EE3-8B42-A8C4-478147F9DF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7EB646-2F66-7C4D-8B11-F3C11A18321A}"/>
                </a:ext>
              </a:extLst>
            </p:cNvPr>
            <p:cNvGrpSpPr/>
            <p:nvPr/>
          </p:nvGrpSpPr>
          <p:grpSpPr>
            <a:xfrm>
              <a:off x="6253247" y="2160077"/>
              <a:ext cx="5067674" cy="3800757"/>
              <a:chOff x="6456556" y="2714547"/>
              <a:chExt cx="3657600" cy="2743201"/>
            </a:xfrm>
            <a:solidFill>
              <a:schemeClr val="tx1"/>
            </a:solidFill>
          </p:grpSpPr>
          <p:sp>
            <p:nvSpPr>
              <p:cNvPr id="13" name="Rectangle 12">
                <a:extLst>
                  <a:ext uri="{FF2B5EF4-FFF2-40B4-BE49-F238E27FC236}">
                    <a16:creationId xmlns:a16="http://schemas.microsoft.com/office/drawing/2014/main" id="{D0665D60-0E52-364B-B54B-D8C4877EF05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EDE63429-6A24-4D4A-B231-D9AB0AD4F7AE}"/>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40">
              <a:extLst>
                <a:ext uri="{FF2B5EF4-FFF2-40B4-BE49-F238E27FC236}">
                  <a16:creationId xmlns:a16="http://schemas.microsoft.com/office/drawing/2014/main" id="{CB6D22E7-D2F8-2740-9E02-0F2092A6ACD8}"/>
                </a:ext>
              </a:extLst>
            </p:cNvPr>
            <p:cNvPicPr>
              <a:picLocks noChangeAspect="1"/>
            </p:cNvPicPr>
            <p:nvPr/>
          </p:nvPicPr>
          <p:blipFill>
            <a:blip r:embed="rId4"/>
            <a:stretch>
              <a:fillRect/>
            </a:stretch>
          </p:blipFill>
          <p:spPr>
            <a:xfrm>
              <a:off x="10165337" y="3636708"/>
              <a:ext cx="941527" cy="826430"/>
            </a:xfrm>
            <a:prstGeom prst="rect">
              <a:avLst/>
            </a:prstGeom>
          </p:spPr>
        </p:pic>
        <p:sp>
          <p:nvSpPr>
            <p:cNvPr id="34" name="Rectangle 33">
              <a:extLst>
                <a:ext uri="{FF2B5EF4-FFF2-40B4-BE49-F238E27FC236}">
                  <a16:creationId xmlns:a16="http://schemas.microsoft.com/office/drawing/2014/main" id="{37E584C0-B362-084A-AA11-A9DC8AA3D63F}"/>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4" name="Picture 53">
              <a:extLst>
                <a:ext uri="{FF2B5EF4-FFF2-40B4-BE49-F238E27FC236}">
                  <a16:creationId xmlns:a16="http://schemas.microsoft.com/office/drawing/2014/main" id="{7F2D8DBB-79B8-BB4D-ADEA-A5C756A88B60}"/>
                </a:ext>
              </a:extLst>
            </p:cNvPr>
            <p:cNvPicPr>
              <a:picLocks noChangeAspect="1"/>
            </p:cNvPicPr>
            <p:nvPr/>
          </p:nvPicPr>
          <p:blipFill>
            <a:blip r:embed="rId4"/>
            <a:stretch>
              <a:fillRect/>
            </a:stretch>
          </p:blipFill>
          <p:spPr>
            <a:xfrm>
              <a:off x="7576993" y="3732787"/>
              <a:ext cx="968790" cy="850360"/>
            </a:xfrm>
            <a:prstGeom prst="rect">
              <a:avLst/>
            </a:prstGeom>
          </p:spPr>
        </p:pic>
        <p:sp>
          <p:nvSpPr>
            <p:cNvPr id="55" name="Rectangle 54">
              <a:extLst>
                <a:ext uri="{FF2B5EF4-FFF2-40B4-BE49-F238E27FC236}">
                  <a16:creationId xmlns:a16="http://schemas.microsoft.com/office/drawing/2014/main" id="{CFD43FE1-B055-0542-947B-27AD213957A9}"/>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1E185086-E567-9B48-80EE-A86A2A355DC8}"/>
                </a:ext>
              </a:extLst>
            </p:cNvPr>
            <p:cNvPicPr>
              <a:picLocks noChangeAspect="1"/>
            </p:cNvPicPr>
            <p:nvPr/>
          </p:nvPicPr>
          <p:blipFill>
            <a:blip r:embed="rId5"/>
            <a:stretch>
              <a:fillRect/>
            </a:stretch>
          </p:blipFill>
          <p:spPr>
            <a:xfrm>
              <a:off x="10104965" y="2252033"/>
              <a:ext cx="1153898" cy="1153898"/>
            </a:xfrm>
            <a:prstGeom prst="rect">
              <a:avLst/>
            </a:prstGeom>
          </p:spPr>
        </p:pic>
        <p:sp>
          <p:nvSpPr>
            <p:cNvPr id="4" name="Rectangle 3">
              <a:extLst>
                <a:ext uri="{FF2B5EF4-FFF2-40B4-BE49-F238E27FC236}">
                  <a16:creationId xmlns:a16="http://schemas.microsoft.com/office/drawing/2014/main" id="{0024DB36-5B99-7E46-9BB5-17A427118C2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47" name="Picture 46">
            <a:extLst>
              <a:ext uri="{FF2B5EF4-FFF2-40B4-BE49-F238E27FC236}">
                <a16:creationId xmlns:a16="http://schemas.microsoft.com/office/drawing/2014/main" id="{15F8422D-853D-EE48-BB5E-D778BC9CE6E6}"/>
              </a:ext>
            </a:extLst>
          </p:cNvPr>
          <p:cNvPicPr>
            <a:picLocks noChangeAspect="1"/>
          </p:cNvPicPr>
          <p:nvPr/>
        </p:nvPicPr>
        <p:blipFill>
          <a:blip r:embed="rId6"/>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166222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1215-F77F-D847-84A1-6ACF17AEFCF8}"/>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FAE09727-7248-6F4F-941A-857ED73C0551}"/>
              </a:ext>
            </a:extLst>
          </p:cNvPr>
          <p:cNvSpPr>
            <a:spLocks noGrp="1"/>
          </p:cNvSpPr>
          <p:nvPr>
            <p:ph sz="half" idx="1"/>
          </p:nvPr>
        </p:nvSpPr>
        <p:spPr/>
        <p:txBody>
          <a:bodyPr/>
          <a:lstStyle/>
          <a:p>
            <a:r>
              <a:rPr lang="en-US" dirty="0"/>
              <a:t>A </a:t>
            </a:r>
            <a:r>
              <a:rPr lang="en-US" b="1" dirty="0"/>
              <a:t>Markov decision process </a:t>
            </a:r>
            <a:r>
              <a:rPr lang="en-US" dirty="0"/>
              <a:t>or </a:t>
            </a:r>
            <a:r>
              <a:rPr lang="en-US" b="1" dirty="0"/>
              <a:t>MDP </a:t>
            </a:r>
            <a:r>
              <a:rPr lang="en-US" dirty="0"/>
              <a:t>is </a:t>
            </a:r>
          </a:p>
          <a:p>
            <a:pPr marL="342900" indent="-342900">
              <a:buFont typeface="Arial" panose="020B0604020202020204" pitchFamily="34" charset="0"/>
              <a:buChar char="•"/>
            </a:pPr>
            <a:r>
              <a:rPr lang="en-US" dirty="0"/>
              <a:t>a </a:t>
            </a:r>
            <a:r>
              <a:rPr lang="en-US" b="1" dirty="0"/>
              <a:t>sequential </a:t>
            </a:r>
            <a:r>
              <a:rPr lang="en-US" dirty="0"/>
              <a:t>decision problem </a:t>
            </a:r>
          </a:p>
          <a:p>
            <a:pPr marL="342900" indent="-342900">
              <a:buFont typeface="Arial" panose="020B0604020202020204" pitchFamily="34" charset="0"/>
              <a:buChar char="•"/>
            </a:pPr>
            <a:r>
              <a:rPr lang="en-US" dirty="0"/>
              <a:t>for a </a:t>
            </a:r>
            <a:r>
              <a:rPr lang="en-US" b="1" dirty="0"/>
              <a:t>fully observable</a:t>
            </a:r>
            <a:r>
              <a:rPr lang="en-US" dirty="0"/>
              <a:t> environment</a:t>
            </a:r>
          </a:p>
          <a:p>
            <a:pPr marL="342900" indent="-342900">
              <a:buFont typeface="Arial" panose="020B0604020202020204" pitchFamily="34" charset="0"/>
              <a:buChar char="•"/>
            </a:pPr>
            <a:r>
              <a:rPr lang="en-US" dirty="0"/>
              <a:t>with a </a:t>
            </a:r>
            <a:r>
              <a:rPr lang="en-US" b="1" dirty="0"/>
              <a:t>stochastic</a:t>
            </a:r>
            <a:r>
              <a:rPr lang="en-US" dirty="0"/>
              <a:t> transition model</a:t>
            </a:r>
          </a:p>
          <a:p>
            <a:pPr marL="342900" indent="-342900">
              <a:buFont typeface="Arial" panose="020B0604020202020204" pitchFamily="34" charset="0"/>
              <a:buChar char="•"/>
            </a:pPr>
            <a:r>
              <a:rPr lang="en-US" dirty="0"/>
              <a:t>that has </a:t>
            </a:r>
            <a:r>
              <a:rPr lang="en-US" b="1" dirty="0"/>
              <a:t>additive rewards</a:t>
            </a:r>
          </a:p>
          <a:p>
            <a:pPr marL="342900" indent="-342900">
              <a:buFont typeface="Arial" panose="020B0604020202020204" pitchFamily="34" charset="0"/>
              <a:buChar char="•"/>
            </a:pPr>
            <a:endParaRPr lang="en-US" b="1" dirty="0"/>
          </a:p>
          <a:p>
            <a:r>
              <a:rPr lang="en-US" b="1" dirty="0"/>
              <a:t>MDPs are</a:t>
            </a:r>
            <a:r>
              <a:rPr lang="en-US" dirty="0"/>
              <a:t> </a:t>
            </a:r>
            <a:r>
              <a:rPr lang="en-US" b="1" dirty="0"/>
              <a:t>non-deterministic search problems.  </a:t>
            </a:r>
            <a:r>
              <a:rPr lang="en-US" dirty="0"/>
              <a:t>One way of solving them is via </a:t>
            </a:r>
            <a:r>
              <a:rPr lang="en-US" b="1" dirty="0" err="1"/>
              <a:t>expectimax</a:t>
            </a:r>
            <a:r>
              <a:rPr lang="en-US" dirty="0"/>
              <a:t> search.  </a:t>
            </a:r>
          </a:p>
          <a:p>
            <a:endParaRPr lang="en-US" dirty="0"/>
          </a:p>
        </p:txBody>
      </p:sp>
      <p:grpSp>
        <p:nvGrpSpPr>
          <p:cNvPr id="5" name="Group 4">
            <a:extLst>
              <a:ext uri="{FF2B5EF4-FFF2-40B4-BE49-F238E27FC236}">
                <a16:creationId xmlns:a16="http://schemas.microsoft.com/office/drawing/2014/main" id="{260570DF-E9CC-8A42-BBCC-7E778C852865}"/>
              </a:ext>
            </a:extLst>
          </p:cNvPr>
          <p:cNvGrpSpPr/>
          <p:nvPr/>
        </p:nvGrpSpPr>
        <p:grpSpPr>
          <a:xfrm>
            <a:off x="6172202" y="1825625"/>
            <a:ext cx="5361496" cy="2831016"/>
            <a:chOff x="1155827" y="1731182"/>
            <a:chExt cx="6619589" cy="3305918"/>
          </a:xfrm>
        </p:grpSpPr>
        <p:sp>
          <p:nvSpPr>
            <p:cNvPr id="6" name="AutoShape 4">
              <a:extLst>
                <a:ext uri="{FF2B5EF4-FFF2-40B4-BE49-F238E27FC236}">
                  <a16:creationId xmlns:a16="http://schemas.microsoft.com/office/drawing/2014/main" id="{5C293251-938C-A943-A8D8-C7BBFCB032E4}"/>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7" name="Group 60">
              <a:extLst>
                <a:ext uri="{FF2B5EF4-FFF2-40B4-BE49-F238E27FC236}">
                  <a16:creationId xmlns:a16="http://schemas.microsoft.com/office/drawing/2014/main" id="{97E1D7AD-350F-C349-BC52-6D28B9A92586}"/>
                </a:ext>
              </a:extLst>
            </p:cNvPr>
            <p:cNvGrpSpPr>
              <a:grpSpLocks/>
            </p:cNvGrpSpPr>
            <p:nvPr/>
          </p:nvGrpSpPr>
          <p:grpSpPr bwMode="auto">
            <a:xfrm>
              <a:off x="1917829" y="3765550"/>
              <a:ext cx="523585" cy="1271549"/>
              <a:chOff x="1917829" y="3765550"/>
              <a:chExt cx="523585" cy="1271549"/>
            </a:xfrm>
          </p:grpSpPr>
          <p:cxnSp>
            <p:nvCxnSpPr>
              <p:cNvPr id="46" name="AutoShape 13">
                <a:extLst>
                  <a:ext uri="{FF2B5EF4-FFF2-40B4-BE49-F238E27FC236}">
                    <a16:creationId xmlns:a16="http://schemas.microsoft.com/office/drawing/2014/main" id="{28ADAB0E-DFD0-4A4E-9D09-24ABFD2F50B8}"/>
                  </a:ext>
                </a:extLst>
              </p:cNvPr>
              <p:cNvCxnSpPr>
                <a:cxnSpLocks noChangeShapeType="1"/>
                <a:stCxn id="38"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47" name="Rectangle 7">
                <a:extLst>
                  <a:ext uri="{FF2B5EF4-FFF2-40B4-BE49-F238E27FC236}">
                    <a16:creationId xmlns:a16="http://schemas.microsoft.com/office/drawing/2014/main" id="{0877DCE7-02DE-D742-919E-8079AA7B4A73}"/>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8" name="Group 61">
              <a:extLst>
                <a:ext uri="{FF2B5EF4-FFF2-40B4-BE49-F238E27FC236}">
                  <a16:creationId xmlns:a16="http://schemas.microsoft.com/office/drawing/2014/main" id="{42421445-EF6B-6745-A813-90BC8363FF1B}"/>
                </a:ext>
              </a:extLst>
            </p:cNvPr>
            <p:cNvGrpSpPr>
              <a:grpSpLocks/>
            </p:cNvGrpSpPr>
            <p:nvPr/>
          </p:nvGrpSpPr>
          <p:grpSpPr bwMode="auto">
            <a:xfrm>
              <a:off x="2173288" y="3765550"/>
              <a:ext cx="1030127" cy="1271549"/>
              <a:chOff x="2173288" y="3765550"/>
              <a:chExt cx="1030127" cy="1271549"/>
            </a:xfrm>
          </p:grpSpPr>
          <p:cxnSp>
            <p:nvCxnSpPr>
              <p:cNvPr id="44" name="AutoShape 17">
                <a:extLst>
                  <a:ext uri="{FF2B5EF4-FFF2-40B4-BE49-F238E27FC236}">
                    <a16:creationId xmlns:a16="http://schemas.microsoft.com/office/drawing/2014/main" id="{67A2FBA4-0BB9-3A4F-AAE2-8B0946F8B4C2}"/>
                  </a:ext>
                </a:extLst>
              </p:cNvPr>
              <p:cNvCxnSpPr>
                <a:cxnSpLocks noChangeShapeType="1"/>
                <a:stCxn id="38"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5" name="Rectangle 7">
                <a:extLst>
                  <a:ext uri="{FF2B5EF4-FFF2-40B4-BE49-F238E27FC236}">
                    <a16:creationId xmlns:a16="http://schemas.microsoft.com/office/drawing/2014/main" id="{97B86968-E100-424B-BCC7-2E976910D292}"/>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9" name="Group 64">
              <a:extLst>
                <a:ext uri="{FF2B5EF4-FFF2-40B4-BE49-F238E27FC236}">
                  <a16:creationId xmlns:a16="http://schemas.microsoft.com/office/drawing/2014/main" id="{90A898B8-ADB6-064F-A4E8-D36F3D2E9C78}"/>
                </a:ext>
              </a:extLst>
            </p:cNvPr>
            <p:cNvGrpSpPr>
              <a:grpSpLocks/>
            </p:cNvGrpSpPr>
            <p:nvPr/>
          </p:nvGrpSpPr>
          <p:grpSpPr bwMode="auto">
            <a:xfrm>
              <a:off x="6489830" y="3765550"/>
              <a:ext cx="523585" cy="1271549"/>
              <a:chOff x="6489830" y="3765550"/>
              <a:chExt cx="523585" cy="1271549"/>
            </a:xfrm>
          </p:grpSpPr>
          <p:cxnSp>
            <p:nvCxnSpPr>
              <p:cNvPr id="42" name="AutoShape 33">
                <a:extLst>
                  <a:ext uri="{FF2B5EF4-FFF2-40B4-BE49-F238E27FC236}">
                    <a16:creationId xmlns:a16="http://schemas.microsoft.com/office/drawing/2014/main" id="{AD282C05-373D-A147-96EB-1617BB11B245}"/>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3" name="Rectangle 7">
                <a:extLst>
                  <a:ext uri="{FF2B5EF4-FFF2-40B4-BE49-F238E27FC236}">
                    <a16:creationId xmlns:a16="http://schemas.microsoft.com/office/drawing/2014/main" id="{1F3A6F23-475E-D746-943F-3387E87886D7}"/>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0" name="Group 65">
              <a:extLst>
                <a:ext uri="{FF2B5EF4-FFF2-40B4-BE49-F238E27FC236}">
                  <a16:creationId xmlns:a16="http://schemas.microsoft.com/office/drawing/2014/main" id="{AC1938F0-5E5B-6E48-B67A-752C5FA0D83E}"/>
                </a:ext>
              </a:extLst>
            </p:cNvPr>
            <p:cNvGrpSpPr>
              <a:grpSpLocks/>
            </p:cNvGrpSpPr>
            <p:nvPr/>
          </p:nvGrpSpPr>
          <p:grpSpPr bwMode="auto">
            <a:xfrm>
              <a:off x="6745288" y="3765550"/>
              <a:ext cx="1030128" cy="1271549"/>
              <a:chOff x="6745288" y="3765550"/>
              <a:chExt cx="1030128" cy="1271549"/>
            </a:xfrm>
          </p:grpSpPr>
          <p:cxnSp>
            <p:nvCxnSpPr>
              <p:cNvPr id="40" name="AutoShape 37">
                <a:extLst>
                  <a:ext uri="{FF2B5EF4-FFF2-40B4-BE49-F238E27FC236}">
                    <a16:creationId xmlns:a16="http://schemas.microsoft.com/office/drawing/2014/main" id="{80F95022-2262-E942-BEDA-23E3BBDF8DE7}"/>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1" name="Rectangle 7">
                <a:extLst>
                  <a:ext uri="{FF2B5EF4-FFF2-40B4-BE49-F238E27FC236}">
                    <a16:creationId xmlns:a16="http://schemas.microsoft.com/office/drawing/2014/main" id="{FDC152CC-74AB-4545-A439-CEB5E7A6FCA7}"/>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1" name="Group 51">
              <a:extLst>
                <a:ext uri="{FF2B5EF4-FFF2-40B4-BE49-F238E27FC236}">
                  <a16:creationId xmlns:a16="http://schemas.microsoft.com/office/drawing/2014/main" id="{3C9A2471-2587-DD41-AC8E-962FDEDA6EFA}"/>
                </a:ext>
              </a:extLst>
            </p:cNvPr>
            <p:cNvGrpSpPr>
              <a:grpSpLocks/>
            </p:cNvGrpSpPr>
            <p:nvPr/>
          </p:nvGrpSpPr>
          <p:grpSpPr bwMode="auto">
            <a:xfrm>
              <a:off x="1984377" y="2342050"/>
              <a:ext cx="2476498" cy="1423497"/>
              <a:chOff x="1984375" y="2342053"/>
              <a:chExt cx="2476498" cy="1423497"/>
            </a:xfrm>
          </p:grpSpPr>
          <p:sp>
            <p:nvSpPr>
              <p:cNvPr id="38" name="AutoShape 6">
                <a:extLst>
                  <a:ext uri="{FF2B5EF4-FFF2-40B4-BE49-F238E27FC236}">
                    <a16:creationId xmlns:a16="http://schemas.microsoft.com/office/drawing/2014/main" id="{15149B86-69E6-494F-B01D-39C065E13EBA}"/>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9" name="AutoShape 7">
                <a:extLst>
                  <a:ext uri="{FF2B5EF4-FFF2-40B4-BE49-F238E27FC236}">
                    <a16:creationId xmlns:a16="http://schemas.microsoft.com/office/drawing/2014/main" id="{A823B434-E756-FF4A-920A-C006B5CF4836}"/>
                  </a:ext>
                </a:extLst>
              </p:cNvPr>
              <p:cNvCxnSpPr>
                <a:cxnSpLocks noChangeShapeType="1"/>
                <a:stCxn id="6" idx="3"/>
                <a:endCxn id="23"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2" name="AutoShape 9">
              <a:extLst>
                <a:ext uri="{FF2B5EF4-FFF2-40B4-BE49-F238E27FC236}">
                  <a16:creationId xmlns:a16="http://schemas.microsoft.com/office/drawing/2014/main" id="{5B6F664C-A0B3-6D4C-A356-D383CD3CF274}"/>
                </a:ext>
              </a:extLst>
            </p:cNvPr>
            <p:cNvCxnSpPr>
              <a:cxnSpLocks noChangeShapeType="1"/>
              <a:stCxn id="38"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3" name="Rectangle 7">
              <a:extLst>
                <a:ext uri="{FF2B5EF4-FFF2-40B4-BE49-F238E27FC236}">
                  <a16:creationId xmlns:a16="http://schemas.microsoft.com/office/drawing/2014/main" id="{89C7AE28-7DB1-AF40-AFC9-E8FD2F523438}"/>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4" name="AutoShape 21">
              <a:extLst>
                <a:ext uri="{FF2B5EF4-FFF2-40B4-BE49-F238E27FC236}">
                  <a16:creationId xmlns:a16="http://schemas.microsoft.com/office/drawing/2014/main" id="{8880C9DD-FA33-C04F-B15C-37DF9931BE23}"/>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5" name="Group 59">
              <a:extLst>
                <a:ext uri="{FF2B5EF4-FFF2-40B4-BE49-F238E27FC236}">
                  <a16:creationId xmlns:a16="http://schemas.microsoft.com/office/drawing/2014/main" id="{C92AB2B3-39A3-2A42-9321-A0EE464F8A0C}"/>
                </a:ext>
              </a:extLst>
            </p:cNvPr>
            <p:cNvGrpSpPr>
              <a:grpSpLocks/>
            </p:cNvGrpSpPr>
            <p:nvPr/>
          </p:nvGrpSpPr>
          <p:grpSpPr bwMode="auto">
            <a:xfrm>
              <a:off x="4270375" y="2342050"/>
              <a:ext cx="381000" cy="1407625"/>
              <a:chOff x="4270375" y="2342051"/>
              <a:chExt cx="381000" cy="1407624"/>
            </a:xfrm>
          </p:grpSpPr>
          <p:sp>
            <p:nvSpPr>
              <p:cNvPr id="36" name="AutoShape 20">
                <a:extLst>
                  <a:ext uri="{FF2B5EF4-FFF2-40B4-BE49-F238E27FC236}">
                    <a16:creationId xmlns:a16="http://schemas.microsoft.com/office/drawing/2014/main" id="{097FE55D-0B20-234E-9299-4C01E5DC8CBB}"/>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7" name="AutoShape 21">
                <a:extLst>
                  <a:ext uri="{FF2B5EF4-FFF2-40B4-BE49-F238E27FC236}">
                    <a16:creationId xmlns:a16="http://schemas.microsoft.com/office/drawing/2014/main" id="{3CA481B2-DB6D-704F-9585-7C8C89CA4D5D}"/>
                  </a:ext>
                </a:extLst>
              </p:cNvPr>
              <p:cNvCxnSpPr>
                <a:cxnSpLocks noChangeShapeType="1"/>
                <a:stCxn id="6" idx="3"/>
                <a:endCxn id="21"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6" name="Group 58">
              <a:extLst>
                <a:ext uri="{FF2B5EF4-FFF2-40B4-BE49-F238E27FC236}">
                  <a16:creationId xmlns:a16="http://schemas.microsoft.com/office/drawing/2014/main" id="{C392D111-E0F3-7D41-A5AB-A0B7843723C1}"/>
                </a:ext>
              </a:extLst>
            </p:cNvPr>
            <p:cNvGrpSpPr>
              <a:grpSpLocks/>
            </p:cNvGrpSpPr>
            <p:nvPr/>
          </p:nvGrpSpPr>
          <p:grpSpPr bwMode="auto">
            <a:xfrm>
              <a:off x="3441829" y="3762375"/>
              <a:ext cx="1017459" cy="1274725"/>
              <a:chOff x="3441829" y="3762375"/>
              <a:chExt cx="1017459" cy="1274725"/>
            </a:xfrm>
          </p:grpSpPr>
          <p:cxnSp>
            <p:nvCxnSpPr>
              <p:cNvPr id="33" name="AutoShape 23">
                <a:extLst>
                  <a:ext uri="{FF2B5EF4-FFF2-40B4-BE49-F238E27FC236}">
                    <a16:creationId xmlns:a16="http://schemas.microsoft.com/office/drawing/2014/main" id="{270C680C-A836-204E-8FAB-68468EE1473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4" name="Rectangle 7">
                <a:extLst>
                  <a:ext uri="{FF2B5EF4-FFF2-40B4-BE49-F238E27FC236}">
                    <a16:creationId xmlns:a16="http://schemas.microsoft.com/office/drawing/2014/main" id="{BE72DA82-1FB0-224C-9D4C-FD67A7B8E8C8}"/>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5" name="AutoShape 21">
                <a:extLst>
                  <a:ext uri="{FF2B5EF4-FFF2-40B4-BE49-F238E27FC236}">
                    <a16:creationId xmlns:a16="http://schemas.microsoft.com/office/drawing/2014/main" id="{DD4885BB-0E80-D544-AE50-25DF38F43E18}"/>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17" name="Group 61">
              <a:extLst>
                <a:ext uri="{FF2B5EF4-FFF2-40B4-BE49-F238E27FC236}">
                  <a16:creationId xmlns:a16="http://schemas.microsoft.com/office/drawing/2014/main" id="{AEA9A5CB-FDBE-B94F-9CA7-AA1577A53917}"/>
                </a:ext>
              </a:extLst>
            </p:cNvPr>
            <p:cNvGrpSpPr>
              <a:grpSpLocks/>
            </p:cNvGrpSpPr>
            <p:nvPr/>
          </p:nvGrpSpPr>
          <p:grpSpPr bwMode="auto">
            <a:xfrm>
              <a:off x="4460875" y="2342050"/>
              <a:ext cx="2476503" cy="1423500"/>
              <a:chOff x="4460872" y="2342050"/>
              <a:chExt cx="2476503" cy="1423500"/>
            </a:xfrm>
          </p:grpSpPr>
          <p:sp>
            <p:nvSpPr>
              <p:cNvPr id="31" name="AutoShape 26">
                <a:extLst>
                  <a:ext uri="{FF2B5EF4-FFF2-40B4-BE49-F238E27FC236}">
                    <a16:creationId xmlns:a16="http://schemas.microsoft.com/office/drawing/2014/main" id="{11E10EC8-1CA0-8B46-B882-AB6F5BACF3DC}"/>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2" name="AutoShape 27">
                <a:extLst>
                  <a:ext uri="{FF2B5EF4-FFF2-40B4-BE49-F238E27FC236}">
                    <a16:creationId xmlns:a16="http://schemas.microsoft.com/office/drawing/2014/main" id="{5E9FBABA-1254-7B4A-A499-A915CAF14828}"/>
                  </a:ext>
                </a:extLst>
              </p:cNvPr>
              <p:cNvCxnSpPr>
                <a:cxnSpLocks noChangeShapeType="1"/>
                <a:stCxn id="6" idx="3"/>
                <a:endCxn id="22"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18" name="Group 60">
              <a:extLst>
                <a:ext uri="{FF2B5EF4-FFF2-40B4-BE49-F238E27FC236}">
                  <a16:creationId xmlns:a16="http://schemas.microsoft.com/office/drawing/2014/main" id="{294BB996-4A2E-3949-ACCE-61F5DD2F12B5}"/>
                </a:ext>
              </a:extLst>
            </p:cNvPr>
            <p:cNvGrpSpPr>
              <a:grpSpLocks/>
            </p:cNvGrpSpPr>
            <p:nvPr/>
          </p:nvGrpSpPr>
          <p:grpSpPr bwMode="auto">
            <a:xfrm>
              <a:off x="5727830" y="3762375"/>
              <a:ext cx="1017458" cy="1274725"/>
              <a:chOff x="5727830" y="3762375"/>
              <a:chExt cx="1017458" cy="1274725"/>
            </a:xfrm>
          </p:grpSpPr>
          <p:cxnSp>
            <p:nvCxnSpPr>
              <p:cNvPr id="28" name="AutoShape 29">
                <a:extLst>
                  <a:ext uri="{FF2B5EF4-FFF2-40B4-BE49-F238E27FC236}">
                    <a16:creationId xmlns:a16="http://schemas.microsoft.com/office/drawing/2014/main" id="{2F5E2817-DF13-7048-B1C1-47A1A5BF9B0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29" name="Rectangle 7">
                <a:extLst>
                  <a:ext uri="{FF2B5EF4-FFF2-40B4-BE49-F238E27FC236}">
                    <a16:creationId xmlns:a16="http://schemas.microsoft.com/office/drawing/2014/main" id="{597BDB45-365A-CD42-A83A-430D6015CBA2}"/>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0" name="AutoShape 21">
                <a:extLst>
                  <a:ext uri="{FF2B5EF4-FFF2-40B4-BE49-F238E27FC236}">
                    <a16:creationId xmlns:a16="http://schemas.microsoft.com/office/drawing/2014/main" id="{3B9E6486-5BFA-044A-97C0-B684388809E0}"/>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19" name="Group 64">
              <a:extLst>
                <a:ext uri="{FF2B5EF4-FFF2-40B4-BE49-F238E27FC236}">
                  <a16:creationId xmlns:a16="http://schemas.microsoft.com/office/drawing/2014/main" id="{481ABEF8-4681-1F4E-A4E1-FD2FE6D6DA11}"/>
                </a:ext>
              </a:extLst>
            </p:cNvPr>
            <p:cNvGrpSpPr>
              <a:grpSpLocks/>
            </p:cNvGrpSpPr>
            <p:nvPr/>
          </p:nvGrpSpPr>
          <p:grpSpPr bwMode="auto">
            <a:xfrm>
              <a:off x="4203827" y="3765550"/>
              <a:ext cx="523585" cy="1271549"/>
              <a:chOff x="6489827" y="3765550"/>
              <a:chExt cx="523585" cy="1271549"/>
            </a:xfrm>
          </p:grpSpPr>
          <p:cxnSp>
            <p:nvCxnSpPr>
              <p:cNvPr id="26" name="AutoShape 33">
                <a:extLst>
                  <a:ext uri="{FF2B5EF4-FFF2-40B4-BE49-F238E27FC236}">
                    <a16:creationId xmlns:a16="http://schemas.microsoft.com/office/drawing/2014/main" id="{302C0B8A-E73B-1D4C-A350-96A410199A6C}"/>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27" name="Rectangle 7">
                <a:extLst>
                  <a:ext uri="{FF2B5EF4-FFF2-40B4-BE49-F238E27FC236}">
                    <a16:creationId xmlns:a16="http://schemas.microsoft.com/office/drawing/2014/main" id="{1F124795-2004-7E46-95FD-375019CF9F47}"/>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0" name="Group 65">
              <a:extLst>
                <a:ext uri="{FF2B5EF4-FFF2-40B4-BE49-F238E27FC236}">
                  <a16:creationId xmlns:a16="http://schemas.microsoft.com/office/drawing/2014/main" id="{C06C97CA-5DB4-8145-8E19-FF2B9C61BB4F}"/>
                </a:ext>
              </a:extLst>
            </p:cNvPr>
            <p:cNvGrpSpPr>
              <a:grpSpLocks/>
            </p:cNvGrpSpPr>
            <p:nvPr/>
          </p:nvGrpSpPr>
          <p:grpSpPr bwMode="auto">
            <a:xfrm>
              <a:off x="4459288" y="3765550"/>
              <a:ext cx="1030129" cy="1271549"/>
              <a:chOff x="6745288" y="3765550"/>
              <a:chExt cx="1030129" cy="1271549"/>
            </a:xfrm>
          </p:grpSpPr>
          <p:cxnSp>
            <p:nvCxnSpPr>
              <p:cNvPr id="24" name="AutoShape 37">
                <a:extLst>
                  <a:ext uri="{FF2B5EF4-FFF2-40B4-BE49-F238E27FC236}">
                    <a16:creationId xmlns:a16="http://schemas.microsoft.com/office/drawing/2014/main" id="{3A48DEE7-026D-8E46-B6FF-AB97A1B68C3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5" name="Rectangle 7">
                <a:extLst>
                  <a:ext uri="{FF2B5EF4-FFF2-40B4-BE49-F238E27FC236}">
                    <a16:creationId xmlns:a16="http://schemas.microsoft.com/office/drawing/2014/main" id="{48323841-5042-F94F-AC5F-D8AC24F61F9D}"/>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1" name="Oval 11">
              <a:extLst>
                <a:ext uri="{FF2B5EF4-FFF2-40B4-BE49-F238E27FC236}">
                  <a16:creationId xmlns:a16="http://schemas.microsoft.com/office/drawing/2014/main" id="{110B9329-AF04-1441-BB08-13A26C74F678}"/>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2" name="Oval 11">
              <a:extLst>
                <a:ext uri="{FF2B5EF4-FFF2-40B4-BE49-F238E27FC236}">
                  <a16:creationId xmlns:a16="http://schemas.microsoft.com/office/drawing/2014/main" id="{BAA2BAA3-3FAD-8C44-8E9A-01659C16BADE}"/>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1">
              <a:extLst>
                <a:ext uri="{FF2B5EF4-FFF2-40B4-BE49-F238E27FC236}">
                  <a16:creationId xmlns:a16="http://schemas.microsoft.com/office/drawing/2014/main" id="{C3397C86-0CE9-EF47-A391-CF940B279BF3}"/>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
        <p:nvSpPr>
          <p:cNvPr id="48" name="Google Shape;75;g92b3bf485b_0_0">
            <a:extLst>
              <a:ext uri="{FF2B5EF4-FFF2-40B4-BE49-F238E27FC236}">
                <a16:creationId xmlns:a16="http://schemas.microsoft.com/office/drawing/2014/main" id="{F8E6F584-9F23-444E-8CAE-5C04FB9A8A73}"/>
              </a:ext>
            </a:extLst>
          </p:cNvPr>
          <p:cNvSpPr/>
          <p:nvPr/>
        </p:nvSpPr>
        <p:spPr>
          <a:xfrm>
            <a:off x="6226811" y="365125"/>
            <a:ext cx="4471254" cy="1129829"/>
          </a:xfrm>
          <a:prstGeom prst="wedgeRoundRectCallout">
            <a:avLst>
              <a:gd name="adj1" fmla="val -33235"/>
              <a:gd name="adj2" fmla="val 1687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err="1"/>
              <a:t>Expectimax</a:t>
            </a:r>
            <a:r>
              <a:rPr lang="en-US" sz="2000" b="1" dirty="0"/>
              <a:t> node</a:t>
            </a:r>
            <a:r>
              <a:rPr lang="en-US" sz="2000" dirty="0"/>
              <a:t>: outcome is uncertain. In </a:t>
            </a:r>
            <a:r>
              <a:rPr lang="en-US" sz="2000" dirty="0" err="1"/>
              <a:t>expectimax</a:t>
            </a:r>
            <a:r>
              <a:rPr lang="en-US" sz="2000" dirty="0"/>
              <a:t> search </a:t>
            </a:r>
          </a:p>
          <a:p>
            <a:pPr algn="ctr">
              <a:buSzPts val="2500"/>
            </a:pPr>
            <a:r>
              <a:rPr lang="en-US" sz="2000" dirty="0"/>
              <a:t>we calculate their expected utilities.</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943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689-3A59-A24C-A452-E9D2FCB829E9}"/>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6600F974-1351-EB4D-AA61-170DA5A743B8}"/>
              </a:ext>
            </a:extLst>
          </p:cNvPr>
          <p:cNvSpPr>
            <a:spLocks noGrp="1"/>
          </p:cNvSpPr>
          <p:nvPr>
            <p:ph idx="1"/>
          </p:nvPr>
        </p:nvSpPr>
        <p:spPr/>
        <p:txBody>
          <a:bodyPr/>
          <a:lstStyle/>
          <a:p>
            <a:r>
              <a:rPr lang="en-US" dirty="0"/>
              <a:t>To find a solution to an MDP, you need to define the following things:</a:t>
            </a:r>
            <a:endParaRPr lang="en-US" b="1" dirty="0"/>
          </a:p>
          <a:p>
            <a:pPr marL="342900" indent="-342900">
              <a:buFont typeface="Arial" panose="020B0604020202020204" pitchFamily="34" charset="0"/>
              <a:buChar char="•"/>
            </a:pPr>
            <a:r>
              <a:rPr lang="en-US" b="1" dirty="0"/>
              <a:t>A set of states</a:t>
            </a:r>
            <a:r>
              <a:rPr lang="en-US" dirty="0"/>
              <a:t> s ∈ S</a:t>
            </a:r>
            <a:endParaRPr lang="en-US" b="1" dirty="0"/>
          </a:p>
          <a:p>
            <a:pPr marL="342900" indent="-342900">
              <a:buFont typeface="Arial" panose="020B0604020202020204" pitchFamily="34" charset="0"/>
              <a:buChar char="•"/>
            </a:pPr>
            <a:r>
              <a:rPr lang="en-US" b="1" dirty="0"/>
              <a:t>A set of actions </a:t>
            </a:r>
            <a:r>
              <a:rPr lang="en-US" dirty="0"/>
              <a:t>a ∈ A</a:t>
            </a:r>
          </a:p>
          <a:p>
            <a:pPr marL="342900" indent="-342900">
              <a:buFont typeface="Arial" panose="020B0604020202020204" pitchFamily="34" charset="0"/>
              <a:buChar char="•"/>
            </a:pPr>
            <a:r>
              <a:rPr lang="en-US" dirty="0"/>
              <a:t>A transition function </a:t>
            </a:r>
            <a:r>
              <a:rPr lang="en-US" b="1" dirty="0"/>
              <a:t>T(s, a, s’)</a:t>
            </a:r>
          </a:p>
          <a:p>
            <a:pPr marL="1028700" lvl="1" indent="-342900"/>
            <a:r>
              <a:rPr lang="en-US" dirty="0">
                <a:ea typeface="ＭＳ Ｐゴシック" pitchFamily="34" charset="-128"/>
              </a:rPr>
              <a:t>Probability that executing action </a:t>
            </a:r>
            <a:r>
              <a:rPr lang="en-US" b="1" dirty="0">
                <a:ea typeface="ＭＳ Ｐゴシック" pitchFamily="34" charset="-128"/>
              </a:rPr>
              <a:t>a</a:t>
            </a:r>
            <a:r>
              <a:rPr lang="en-US" dirty="0">
                <a:ea typeface="ＭＳ Ｐゴシック" pitchFamily="34" charset="-128"/>
              </a:rPr>
              <a:t> in </a:t>
            </a:r>
            <a:r>
              <a:rPr lang="en-US" b="1" dirty="0">
                <a:ea typeface="ＭＳ Ｐゴシック" pitchFamily="34" charset="-128"/>
              </a:rPr>
              <a:t>s</a:t>
            </a:r>
            <a:r>
              <a:rPr lang="en-US" dirty="0">
                <a:ea typeface="ＭＳ Ｐゴシック" pitchFamily="34" charset="-128"/>
              </a:rPr>
              <a:t> will lead to </a:t>
            </a:r>
            <a:r>
              <a:rPr lang="en-US" b="1" dirty="0">
                <a:ea typeface="ＭＳ Ｐゴシック" pitchFamily="34" charset="-128"/>
              </a:rPr>
              <a:t>s’</a:t>
            </a:r>
            <a:r>
              <a:rPr lang="en-US" dirty="0">
                <a:ea typeface="ＭＳ Ｐゴシック" pitchFamily="34" charset="-128"/>
              </a:rPr>
              <a:t> </a:t>
            </a:r>
            <a:r>
              <a:rPr lang="en-US" b="1" dirty="0"/>
              <a:t>P(s’ | s, a)</a:t>
            </a:r>
          </a:p>
          <a:p>
            <a:pPr marL="1028700" lvl="1" indent="-342900"/>
            <a:r>
              <a:rPr lang="en-US" dirty="0"/>
              <a:t>The probability is called </a:t>
            </a:r>
            <a:r>
              <a:rPr lang="en-US" b="1" dirty="0"/>
              <a:t>the model</a:t>
            </a:r>
          </a:p>
          <a:p>
            <a:pPr marL="342900" indent="-342900">
              <a:buFont typeface="Arial" panose="020B0604020202020204" pitchFamily="34" charset="0"/>
              <a:buChar char="•"/>
            </a:pPr>
            <a:r>
              <a:rPr lang="en-US" dirty="0"/>
              <a:t>A reward function </a:t>
            </a:r>
            <a:r>
              <a:rPr lang="en-US" b="1" dirty="0"/>
              <a:t>R(s, a, s’)</a:t>
            </a:r>
          </a:p>
          <a:p>
            <a:pPr marL="1028700" lvl="1" indent="-342900"/>
            <a:r>
              <a:rPr lang="en-US" dirty="0"/>
              <a:t>Sometimes just R(s) or R(s’)</a:t>
            </a:r>
          </a:p>
          <a:p>
            <a:pPr marL="342900" indent="-342900">
              <a:buFont typeface="Arial" panose="020B0604020202020204" pitchFamily="34" charset="0"/>
              <a:buChar char="•"/>
            </a:pPr>
            <a:r>
              <a:rPr lang="en-US" dirty="0"/>
              <a:t>An </a:t>
            </a:r>
            <a:r>
              <a:rPr lang="en-US" b="1" dirty="0"/>
              <a:t>initial state </a:t>
            </a:r>
            <a:r>
              <a:rPr lang="en-US" dirty="0"/>
              <a:t>s</a:t>
            </a:r>
            <a:r>
              <a:rPr lang="en-US" baseline="-25000" dirty="0"/>
              <a:t>0</a:t>
            </a:r>
          </a:p>
          <a:p>
            <a:pPr marL="342900" indent="-342900">
              <a:buFont typeface="Arial" panose="020B0604020202020204" pitchFamily="34" charset="0"/>
              <a:buChar char="•"/>
            </a:pPr>
            <a:r>
              <a:rPr lang="en-US" dirty="0"/>
              <a:t>Optionally, one or more </a:t>
            </a:r>
            <a:r>
              <a:rPr lang="en-US" b="1" dirty="0"/>
              <a:t>terminal states</a:t>
            </a:r>
          </a:p>
          <a:p>
            <a:pPr marL="1028700" lvl="1" indent="-342900"/>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54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44" name="Google Shape;75;g92b3bf485b_0_0">
            <a:extLst>
              <a:ext uri="{FF2B5EF4-FFF2-40B4-BE49-F238E27FC236}">
                <a16:creationId xmlns:a16="http://schemas.microsoft.com/office/drawing/2014/main" id="{8376974E-4327-9E40-89DE-1E6586422D62}"/>
              </a:ext>
            </a:extLst>
          </p:cNvPr>
          <p:cNvSpPr/>
          <p:nvPr/>
        </p:nvSpPr>
        <p:spPr>
          <a:xfrm>
            <a:off x="1244128" y="5620445"/>
            <a:ext cx="4180279" cy="556517"/>
          </a:xfrm>
          <a:prstGeom prst="wedgeRoundRectCallout">
            <a:avLst>
              <a:gd name="adj1" fmla="val -2602"/>
              <a:gd name="adj2" fmla="val -15834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Policy </a:t>
            </a:r>
            <a:r>
              <a:rPr lang="en-US" sz="2000" dirty="0"/>
              <a:t>𝝿 tells the agent what action </a:t>
            </a:r>
            <a:r>
              <a:rPr lang="en-US" sz="2000" dirty="0">
                <a:sym typeface="Open Sans"/>
              </a:rPr>
              <a:t>to take at state s.</a:t>
            </a:r>
            <a:endParaRPr lang="en-US" sz="2000"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54FE09F1-A282-7C43-81E0-2FCCE6192B5A}"/>
              </a:ext>
            </a:extLst>
          </p:cNvPr>
          <p:cNvSpPr/>
          <p:nvPr/>
        </p:nvSpPr>
        <p:spPr>
          <a:xfrm>
            <a:off x="6315469" y="6050598"/>
            <a:ext cx="2927655" cy="691165"/>
          </a:xfrm>
          <a:prstGeom prst="wedgeRoundRectCallout">
            <a:avLst>
              <a:gd name="adj1" fmla="val 34984"/>
              <a:gd name="adj2" fmla="val -104526"/>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This is an example policy for a grid world</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7817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92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60240" y="4415535"/>
            <a:ext cx="1043985" cy="1241006"/>
          </a:xfrm>
          <a:prstGeom prst="rect">
            <a:avLst/>
          </a:prstGeom>
        </p:spPr>
      </p:pic>
    </p:spTree>
    <p:extLst>
      <p:ext uri="{BB962C8B-B14F-4D97-AF65-F5344CB8AC3E}">
        <p14:creationId xmlns:p14="http://schemas.microsoft.com/office/powerpoint/2010/main" val="136027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39612" y="4337255"/>
            <a:ext cx="1043985" cy="1241006"/>
          </a:xfrm>
          <a:prstGeom prst="rect">
            <a:avLst/>
          </a:prstGeom>
        </p:spPr>
      </p:pic>
    </p:spTree>
    <p:extLst>
      <p:ext uri="{BB962C8B-B14F-4D97-AF65-F5344CB8AC3E}">
        <p14:creationId xmlns:p14="http://schemas.microsoft.com/office/powerpoint/2010/main" val="400613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6460240" y="4415535"/>
            <a:ext cx="1043985" cy="1241006"/>
          </a:xfrm>
          <a:prstGeom prst="rect">
            <a:avLst/>
          </a:prstGeom>
        </p:spPr>
      </p:pic>
    </p:spTree>
    <p:extLst>
      <p:ext uri="{BB962C8B-B14F-4D97-AF65-F5344CB8AC3E}">
        <p14:creationId xmlns:p14="http://schemas.microsoft.com/office/powerpoint/2010/main" val="183292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22678" y="3112519"/>
            <a:ext cx="1043985" cy="1241006"/>
          </a:xfrm>
          <a:prstGeom prst="rect">
            <a:avLst/>
          </a:prstGeom>
        </p:spPr>
      </p:pic>
    </p:spTree>
    <p:extLst>
      <p:ext uri="{BB962C8B-B14F-4D97-AF65-F5344CB8AC3E}">
        <p14:creationId xmlns:p14="http://schemas.microsoft.com/office/powerpoint/2010/main" val="123406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80057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45795" y="1854237"/>
            <a:ext cx="1043985" cy="1241006"/>
          </a:xfrm>
          <a:prstGeom prst="rect">
            <a:avLst/>
          </a:prstGeom>
        </p:spPr>
      </p:pic>
    </p:spTree>
    <p:extLst>
      <p:ext uri="{BB962C8B-B14F-4D97-AF65-F5344CB8AC3E}">
        <p14:creationId xmlns:p14="http://schemas.microsoft.com/office/powerpoint/2010/main" val="3872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Instead of making the environment deterministic, we will make it </a:t>
            </a:r>
            <a:r>
              <a:rPr lang="en-US" b="1" dirty="0"/>
              <a:t>stochastic</a:t>
            </a:r>
            <a:r>
              <a:rPr lang="en-US" dirty="0"/>
              <a:t>. </a:t>
            </a:r>
          </a:p>
          <a:p>
            <a:r>
              <a:rPr lang="en-US" dirty="0"/>
              <a:t>If the Falcon selects the action </a:t>
            </a:r>
            <a:r>
              <a:rPr lang="en-US" i="1" dirty="0"/>
              <a:t>Up</a:t>
            </a:r>
            <a:r>
              <a:rPr lang="en-US" dirty="0"/>
              <a:t> then it only moves up 80% of the time.</a:t>
            </a:r>
          </a:p>
          <a:p>
            <a:r>
              <a:rPr lang="en-US" dirty="0"/>
              <a:t>10% of the time the weird gravity fields cause it to veer off to the left or right.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1079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8998955" y="1879284"/>
            <a:ext cx="1043985" cy="1241006"/>
          </a:xfrm>
          <a:prstGeom prst="rect">
            <a:avLst/>
          </a:prstGeom>
        </p:spPr>
      </p:pic>
    </p:spTree>
    <p:extLst>
      <p:ext uri="{BB962C8B-B14F-4D97-AF65-F5344CB8AC3E}">
        <p14:creationId xmlns:p14="http://schemas.microsoft.com/office/powerpoint/2010/main" val="292782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10800000">
            <a:off x="8977804" y="3118339"/>
            <a:ext cx="1043985" cy="1241006"/>
          </a:xfrm>
          <a:prstGeom prst="rect">
            <a:avLst/>
          </a:prstGeom>
        </p:spPr>
      </p:pic>
      <p:sp>
        <p:nvSpPr>
          <p:cNvPr id="34" name="Google Shape;75;g92b3bf485b_0_0">
            <a:extLst>
              <a:ext uri="{FF2B5EF4-FFF2-40B4-BE49-F238E27FC236}">
                <a16:creationId xmlns:a16="http://schemas.microsoft.com/office/drawing/2014/main" id="{44C6CFD1-43FD-2E43-B62C-792329617561}"/>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417170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9031474" y="1770068"/>
            <a:ext cx="1043985" cy="1241006"/>
          </a:xfrm>
          <a:prstGeom prst="rect">
            <a:avLst/>
          </a:prstGeom>
        </p:spPr>
      </p:pic>
    </p:spTree>
    <p:extLst>
      <p:ext uri="{BB962C8B-B14F-4D97-AF65-F5344CB8AC3E}">
        <p14:creationId xmlns:p14="http://schemas.microsoft.com/office/powerpoint/2010/main" val="23844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10244047" y="1770635"/>
            <a:ext cx="1043985" cy="1241006"/>
          </a:xfrm>
          <a:prstGeom prst="rect">
            <a:avLst/>
          </a:prstGeom>
        </p:spPr>
      </p:pic>
      <p:sp>
        <p:nvSpPr>
          <p:cNvPr id="34" name="Google Shape;75;g92b3bf485b_0_0">
            <a:extLst>
              <a:ext uri="{FF2B5EF4-FFF2-40B4-BE49-F238E27FC236}">
                <a16:creationId xmlns:a16="http://schemas.microsoft.com/office/drawing/2014/main" id="{0A9F7386-D6C7-E549-AC96-4D412610250D}"/>
              </a:ext>
            </a:extLst>
          </p:cNvPr>
          <p:cNvSpPr/>
          <p:nvPr/>
        </p:nvSpPr>
        <p:spPr>
          <a:xfrm>
            <a:off x="3418363" y="5345984"/>
            <a:ext cx="2202886" cy="1266919"/>
          </a:xfrm>
          <a:prstGeom prst="wedgeRoundRectCallout">
            <a:avLst>
              <a:gd name="adj1" fmla="val -45188"/>
              <a:gd name="adj2" fmla="val -7542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We will use 𝝿* to denote the </a:t>
            </a:r>
            <a:r>
              <a:rPr lang="en-US" sz="2000" b="1" dirty="0"/>
              <a:t>optimal policy</a:t>
            </a:r>
            <a:r>
              <a:rPr lang="en-US" sz="2000" dirty="0"/>
              <a:t>.</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152112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Policies and Rewards</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idx="1"/>
          </p:nvPr>
        </p:nvSpPr>
        <p:spPr>
          <a:xfrm>
            <a:off x="399673" y="1348547"/>
            <a:ext cx="7146721" cy="2396500"/>
          </a:xfrm>
        </p:spPr>
        <p:txBody>
          <a:bodyPr>
            <a:normAutofit/>
          </a:bodyPr>
          <a:lstStyle/>
          <a:p>
            <a:r>
              <a:rPr lang="en-US" dirty="0"/>
              <a:t>Even if the </a:t>
            </a:r>
            <a:r>
              <a:rPr lang="en-US" b="1" dirty="0"/>
              <a:t>same policy </a:t>
            </a:r>
            <a:r>
              <a:rPr lang="en-US" dirty="0"/>
              <a:t>is executed multiple times by the agent, this may lead to different sequence of states and actions (</a:t>
            </a:r>
            <a:r>
              <a:rPr lang="en-US" b="1" dirty="0"/>
              <a:t>environment history</a:t>
            </a:r>
            <a:r>
              <a:rPr lang="en-US" dirty="0"/>
              <a:t>), and thus a </a:t>
            </a:r>
            <a:r>
              <a:rPr lang="en-US" b="1" dirty="0"/>
              <a:t>different score </a:t>
            </a:r>
            <a:r>
              <a:rPr lang="en-US" dirty="0"/>
              <a:t>under the reward function. </a:t>
            </a:r>
          </a:p>
          <a:p>
            <a:r>
              <a:rPr lang="en-US" dirty="0"/>
              <a:t>Therefore we need to compute the </a:t>
            </a:r>
            <a:r>
              <a:rPr lang="en-US" b="1" dirty="0"/>
              <a:t>expected utility</a:t>
            </a:r>
            <a:r>
              <a:rPr lang="en-US" dirty="0"/>
              <a:t> of all the possible paths generated by a policy.</a:t>
            </a:r>
            <a:endParaRPr lang="en-US" i="1" dirty="0"/>
          </a:p>
        </p:txBody>
      </p:sp>
      <p:grpSp>
        <p:nvGrpSpPr>
          <p:cNvPr id="7" name="Group 6">
            <a:extLst>
              <a:ext uri="{FF2B5EF4-FFF2-40B4-BE49-F238E27FC236}">
                <a16:creationId xmlns:a16="http://schemas.microsoft.com/office/drawing/2014/main" id="{14D8E3C5-0FDE-F348-AF12-7307D86E2323}"/>
              </a:ext>
            </a:extLst>
          </p:cNvPr>
          <p:cNvGrpSpPr/>
          <p:nvPr/>
        </p:nvGrpSpPr>
        <p:grpSpPr>
          <a:xfrm>
            <a:off x="399673" y="3560381"/>
            <a:ext cx="3087525" cy="2711681"/>
            <a:chOff x="399673" y="3560381"/>
            <a:chExt cx="3087525" cy="2711681"/>
          </a:xfrm>
        </p:grpSpPr>
        <p:grpSp>
          <p:nvGrpSpPr>
            <p:cNvPr id="33" name="Group 32">
              <a:extLst>
                <a:ext uri="{FF2B5EF4-FFF2-40B4-BE49-F238E27FC236}">
                  <a16:creationId xmlns:a16="http://schemas.microsoft.com/office/drawing/2014/main" id="{DC3A407D-7229-2447-8A59-41854307CC3F}"/>
                </a:ext>
              </a:extLst>
            </p:cNvPr>
            <p:cNvGrpSpPr/>
            <p:nvPr/>
          </p:nvGrpSpPr>
          <p:grpSpPr>
            <a:xfrm>
              <a:off x="399673" y="3956417"/>
              <a:ext cx="3087525" cy="2315645"/>
              <a:chOff x="3562163" y="2552996"/>
              <a:chExt cx="5067674" cy="3800757"/>
            </a:xfrm>
          </p:grpSpPr>
          <p:grpSp>
            <p:nvGrpSpPr>
              <p:cNvPr id="34" name="Group 33">
                <a:extLst>
                  <a:ext uri="{FF2B5EF4-FFF2-40B4-BE49-F238E27FC236}">
                    <a16:creationId xmlns:a16="http://schemas.microsoft.com/office/drawing/2014/main" id="{EF880A66-EC44-DF49-9D5D-3A446103E85B}"/>
                  </a:ext>
                </a:extLst>
              </p:cNvPr>
              <p:cNvGrpSpPr/>
              <p:nvPr/>
            </p:nvGrpSpPr>
            <p:grpSpPr>
              <a:xfrm>
                <a:off x="3562163" y="2552996"/>
                <a:ext cx="5067674" cy="3800757"/>
                <a:chOff x="6253247" y="2160077"/>
                <a:chExt cx="5067674" cy="3800757"/>
              </a:xfrm>
              <a:solidFill>
                <a:schemeClr val="bg1"/>
              </a:solidFill>
            </p:grpSpPr>
            <p:grpSp>
              <p:nvGrpSpPr>
                <p:cNvPr id="51" name="Group 50">
                  <a:extLst>
                    <a:ext uri="{FF2B5EF4-FFF2-40B4-BE49-F238E27FC236}">
                      <a16:creationId xmlns:a16="http://schemas.microsoft.com/office/drawing/2014/main" id="{3F00E5F5-55B8-1446-B5B6-994F3F0B33CB}"/>
                    </a:ext>
                  </a:extLst>
                </p:cNvPr>
                <p:cNvGrpSpPr/>
                <p:nvPr/>
              </p:nvGrpSpPr>
              <p:grpSpPr>
                <a:xfrm>
                  <a:off x="6253247" y="2160077"/>
                  <a:ext cx="5067674" cy="3800757"/>
                  <a:chOff x="6456556" y="2714547"/>
                  <a:chExt cx="3657600" cy="2743201"/>
                </a:xfrm>
                <a:grpFill/>
              </p:grpSpPr>
              <p:sp>
                <p:nvSpPr>
                  <p:cNvPr id="54" name="Rectangle 53">
                    <a:extLst>
                      <a:ext uri="{FF2B5EF4-FFF2-40B4-BE49-F238E27FC236}">
                        <a16:creationId xmlns:a16="http://schemas.microsoft.com/office/drawing/2014/main" id="{2FB7EF91-EAB3-1041-83CD-498A1E46A23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55" name="Rectangle 54">
                    <a:extLst>
                      <a:ext uri="{FF2B5EF4-FFF2-40B4-BE49-F238E27FC236}">
                        <a16:creationId xmlns:a16="http://schemas.microsoft.com/office/drawing/2014/main" id="{153C01D1-B0ED-D34E-9B75-BA257FF4EC9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6" name="Rectangle 55">
                    <a:extLst>
                      <a:ext uri="{FF2B5EF4-FFF2-40B4-BE49-F238E27FC236}">
                        <a16:creationId xmlns:a16="http://schemas.microsoft.com/office/drawing/2014/main" id="{93FE8155-B47B-F442-B1DA-E0EF9D9D31D3}"/>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7" name="Rectangle 56">
                    <a:extLst>
                      <a:ext uri="{FF2B5EF4-FFF2-40B4-BE49-F238E27FC236}">
                        <a16:creationId xmlns:a16="http://schemas.microsoft.com/office/drawing/2014/main" id="{51DBB284-4E04-0B46-8442-D2E83B6B27B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8" name="Rectangle 57">
                    <a:extLst>
                      <a:ext uri="{FF2B5EF4-FFF2-40B4-BE49-F238E27FC236}">
                        <a16:creationId xmlns:a16="http://schemas.microsoft.com/office/drawing/2014/main" id="{70DE462D-1CF4-3E45-829C-B48BDEA7DC32}"/>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9" name="Rectangle 58">
                    <a:extLst>
                      <a:ext uri="{FF2B5EF4-FFF2-40B4-BE49-F238E27FC236}">
                        <a16:creationId xmlns:a16="http://schemas.microsoft.com/office/drawing/2014/main" id="{43E50A0F-7F4F-9042-BEFF-B6F2C912BD9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0" name="Rectangle 59">
                    <a:extLst>
                      <a:ext uri="{FF2B5EF4-FFF2-40B4-BE49-F238E27FC236}">
                        <a16:creationId xmlns:a16="http://schemas.microsoft.com/office/drawing/2014/main" id="{BB0EEA27-D70B-0D41-A0D1-13A6F974F81B}"/>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1" name="Rectangle 60">
                    <a:extLst>
                      <a:ext uri="{FF2B5EF4-FFF2-40B4-BE49-F238E27FC236}">
                        <a16:creationId xmlns:a16="http://schemas.microsoft.com/office/drawing/2014/main" id="{42CC9E9F-4AEB-7949-929F-A38D105C5837}"/>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2" name="Rectangle 61">
                    <a:extLst>
                      <a:ext uri="{FF2B5EF4-FFF2-40B4-BE49-F238E27FC236}">
                        <a16:creationId xmlns:a16="http://schemas.microsoft.com/office/drawing/2014/main" id="{2A0EA2DB-3566-5144-B767-D26F4CE7E6E9}"/>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3" name="Rectangle 62">
                    <a:extLst>
                      <a:ext uri="{FF2B5EF4-FFF2-40B4-BE49-F238E27FC236}">
                        <a16:creationId xmlns:a16="http://schemas.microsoft.com/office/drawing/2014/main" id="{4F0A8D70-BE5D-4944-9406-B5F5A0ECF4E5}"/>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4" name="Rectangle 63">
                    <a:extLst>
                      <a:ext uri="{FF2B5EF4-FFF2-40B4-BE49-F238E27FC236}">
                        <a16:creationId xmlns:a16="http://schemas.microsoft.com/office/drawing/2014/main" id="{9A767F5B-C30F-C54B-96A4-74C243D06480}"/>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5" name="Rectangle 64">
                    <a:extLst>
                      <a:ext uri="{FF2B5EF4-FFF2-40B4-BE49-F238E27FC236}">
                        <a16:creationId xmlns:a16="http://schemas.microsoft.com/office/drawing/2014/main" id="{2DAE2A80-DACC-FA48-8FF9-E75C12C40937}"/>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52" name="Rectangle 51">
                  <a:extLst>
                    <a:ext uri="{FF2B5EF4-FFF2-40B4-BE49-F238E27FC236}">
                      <a16:creationId xmlns:a16="http://schemas.microsoft.com/office/drawing/2014/main" id="{6C68F485-BCA4-4E41-825B-5C4C440C4E7B}"/>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53" name="Rectangle 52">
                  <a:extLst>
                    <a:ext uri="{FF2B5EF4-FFF2-40B4-BE49-F238E27FC236}">
                      <a16:creationId xmlns:a16="http://schemas.microsoft.com/office/drawing/2014/main" id="{D6EBED52-DDD8-8044-8CD2-EF2760CD76F7}"/>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35" name="Straight Arrow Connector 34">
                <a:extLst>
                  <a:ext uri="{FF2B5EF4-FFF2-40B4-BE49-F238E27FC236}">
                    <a16:creationId xmlns:a16="http://schemas.microsoft.com/office/drawing/2014/main" id="{E2962A35-5888-8047-AE27-9C6AF7655D92}"/>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1B9C9D-6F3A-8749-B2FC-531F6BFBCDDC}"/>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A22756-3869-9F46-8993-9197B5555146}"/>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90DAB3-9B96-4E4A-B2DE-7C22DFF34CFE}"/>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B6FB28-0ADA-3141-92F9-3B3087A729AF}"/>
                  </a:ext>
                </a:extLst>
              </p:cNvPr>
              <p:cNvCxnSpPr>
                <a:cxnSpLocks/>
              </p:cNvCxnSpPr>
              <p:nvPr/>
            </p:nvCxnSpPr>
            <p:spPr>
              <a:xfrm rot="5400000" flipV="1">
                <a:off x="4226669" y="551698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540518-922D-0243-9D3B-6BCD795F8432}"/>
                  </a:ext>
                </a:extLst>
              </p:cNvPr>
              <p:cNvCxnSpPr>
                <a:cxnSpLocks/>
              </p:cNvCxnSpPr>
              <p:nvPr/>
            </p:nvCxnSpPr>
            <p:spPr>
              <a:xfrm rot="10800000"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F791E8-CEDA-5C4C-A486-20BE6AF1D792}"/>
                  </a:ext>
                </a:extLst>
              </p:cNvPr>
              <p:cNvCxnSpPr>
                <a:cxnSpLocks/>
              </p:cNvCxnSpPr>
              <p:nvPr/>
            </p:nvCxnSpPr>
            <p:spPr>
              <a:xfrm rot="10800000"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41624-A267-3D46-B1E4-8DE27FCC47A4}"/>
                  </a:ext>
                </a:extLst>
              </p:cNvPr>
              <p:cNvCxnSpPr>
                <a:cxnSpLocks/>
              </p:cNvCxnSpPr>
              <p:nvPr/>
            </p:nvCxnSpPr>
            <p:spPr>
              <a:xfrm rot="54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741781-733D-9748-A1CC-E735841CDDBD}"/>
                  </a:ext>
                </a:extLst>
              </p:cNvPr>
              <p:cNvCxnSpPr>
                <a:cxnSpLocks/>
              </p:cNvCxnSpPr>
              <p:nvPr/>
            </p:nvCxnSpPr>
            <p:spPr>
              <a:xfrm rot="54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A64D6DE-7570-1146-85D1-B935D17D13D1}"/>
                </a:ext>
              </a:extLst>
            </p:cNvPr>
            <p:cNvSpPr txBox="1"/>
            <p:nvPr/>
          </p:nvSpPr>
          <p:spPr>
            <a:xfrm>
              <a:off x="1361692" y="3560381"/>
              <a:ext cx="1058303" cy="369332"/>
            </a:xfrm>
            <a:prstGeom prst="rect">
              <a:avLst/>
            </a:prstGeom>
            <a:noFill/>
          </p:spPr>
          <p:txBody>
            <a:bodyPr wrap="none" rtlCol="0">
              <a:spAutoFit/>
            </a:bodyPr>
            <a:lstStyle/>
            <a:p>
              <a:r>
                <a:rPr lang="en-US" dirty="0"/>
                <a:t>r &lt; -1.65</a:t>
              </a:r>
            </a:p>
          </p:txBody>
        </p:sp>
      </p:grpSp>
      <p:grpSp>
        <p:nvGrpSpPr>
          <p:cNvPr id="25" name="Group 24">
            <a:extLst>
              <a:ext uri="{FF2B5EF4-FFF2-40B4-BE49-F238E27FC236}">
                <a16:creationId xmlns:a16="http://schemas.microsoft.com/office/drawing/2014/main" id="{21385C75-D231-8048-8BAE-10EB55DCB75E}"/>
              </a:ext>
            </a:extLst>
          </p:cNvPr>
          <p:cNvGrpSpPr/>
          <p:nvPr/>
        </p:nvGrpSpPr>
        <p:grpSpPr>
          <a:xfrm>
            <a:off x="4260499" y="3562893"/>
            <a:ext cx="3087525" cy="2685163"/>
            <a:chOff x="4241066" y="3633586"/>
            <a:chExt cx="3087525" cy="2685163"/>
          </a:xfrm>
        </p:grpSpPr>
        <p:grpSp>
          <p:nvGrpSpPr>
            <p:cNvPr id="92" name="Group 91">
              <a:extLst>
                <a:ext uri="{FF2B5EF4-FFF2-40B4-BE49-F238E27FC236}">
                  <a16:creationId xmlns:a16="http://schemas.microsoft.com/office/drawing/2014/main" id="{E7D0CD3B-D7C2-1C4B-BA81-75AAF4761F5D}"/>
                </a:ext>
              </a:extLst>
            </p:cNvPr>
            <p:cNvGrpSpPr/>
            <p:nvPr/>
          </p:nvGrpSpPr>
          <p:grpSpPr>
            <a:xfrm>
              <a:off x="4241066" y="4003104"/>
              <a:ext cx="3087525" cy="2315645"/>
              <a:chOff x="3562163" y="2552996"/>
              <a:chExt cx="5067674" cy="3800757"/>
            </a:xfrm>
          </p:grpSpPr>
          <p:grpSp>
            <p:nvGrpSpPr>
              <p:cNvPr id="93" name="Group 92">
                <a:extLst>
                  <a:ext uri="{FF2B5EF4-FFF2-40B4-BE49-F238E27FC236}">
                    <a16:creationId xmlns:a16="http://schemas.microsoft.com/office/drawing/2014/main" id="{C1435EE7-D7B2-674C-B96A-5A23E5D9A84D}"/>
                  </a:ext>
                </a:extLst>
              </p:cNvPr>
              <p:cNvGrpSpPr/>
              <p:nvPr/>
            </p:nvGrpSpPr>
            <p:grpSpPr>
              <a:xfrm>
                <a:off x="3562163" y="2552996"/>
                <a:ext cx="5067674" cy="3800757"/>
                <a:chOff x="6253247" y="2160077"/>
                <a:chExt cx="5067674" cy="3800757"/>
              </a:xfrm>
              <a:solidFill>
                <a:schemeClr val="bg1"/>
              </a:solidFill>
            </p:grpSpPr>
            <p:grpSp>
              <p:nvGrpSpPr>
                <p:cNvPr id="103" name="Group 102">
                  <a:extLst>
                    <a:ext uri="{FF2B5EF4-FFF2-40B4-BE49-F238E27FC236}">
                      <a16:creationId xmlns:a16="http://schemas.microsoft.com/office/drawing/2014/main" id="{217A34C2-1769-6644-AD9B-7B0AAD5490EF}"/>
                    </a:ext>
                  </a:extLst>
                </p:cNvPr>
                <p:cNvGrpSpPr/>
                <p:nvPr/>
              </p:nvGrpSpPr>
              <p:grpSpPr>
                <a:xfrm>
                  <a:off x="6253247" y="2160077"/>
                  <a:ext cx="5067674" cy="3800757"/>
                  <a:chOff x="6456556" y="2714547"/>
                  <a:chExt cx="3657600" cy="2743201"/>
                </a:xfrm>
                <a:grpFill/>
              </p:grpSpPr>
              <p:sp>
                <p:nvSpPr>
                  <p:cNvPr id="106" name="Rectangle 105">
                    <a:extLst>
                      <a:ext uri="{FF2B5EF4-FFF2-40B4-BE49-F238E27FC236}">
                        <a16:creationId xmlns:a16="http://schemas.microsoft.com/office/drawing/2014/main" id="{3AF16C09-EC6A-6B4F-8933-4B1608312F6E}"/>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07" name="Rectangle 106">
                    <a:extLst>
                      <a:ext uri="{FF2B5EF4-FFF2-40B4-BE49-F238E27FC236}">
                        <a16:creationId xmlns:a16="http://schemas.microsoft.com/office/drawing/2014/main" id="{93FE855D-8A31-4349-BAB4-8FDB4723E89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8" name="Rectangle 107">
                    <a:extLst>
                      <a:ext uri="{FF2B5EF4-FFF2-40B4-BE49-F238E27FC236}">
                        <a16:creationId xmlns:a16="http://schemas.microsoft.com/office/drawing/2014/main" id="{06127B33-D339-1945-8127-22267321CC34}"/>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9" name="Rectangle 108">
                    <a:extLst>
                      <a:ext uri="{FF2B5EF4-FFF2-40B4-BE49-F238E27FC236}">
                        <a16:creationId xmlns:a16="http://schemas.microsoft.com/office/drawing/2014/main" id="{3417800A-3FEB-0544-A041-DA9E25E0397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0" name="Rectangle 109">
                    <a:extLst>
                      <a:ext uri="{FF2B5EF4-FFF2-40B4-BE49-F238E27FC236}">
                        <a16:creationId xmlns:a16="http://schemas.microsoft.com/office/drawing/2014/main" id="{8C92A4D5-3B1E-2342-B6D2-C82C2E29A83B}"/>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1" name="Rectangle 110">
                    <a:extLst>
                      <a:ext uri="{FF2B5EF4-FFF2-40B4-BE49-F238E27FC236}">
                        <a16:creationId xmlns:a16="http://schemas.microsoft.com/office/drawing/2014/main" id="{286E7161-2AB4-584D-BEE2-22C18DCC84A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2" name="Rectangle 111">
                    <a:extLst>
                      <a:ext uri="{FF2B5EF4-FFF2-40B4-BE49-F238E27FC236}">
                        <a16:creationId xmlns:a16="http://schemas.microsoft.com/office/drawing/2014/main" id="{41AA81E9-370C-9642-8068-AADD73AC7AE8}"/>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3" name="Rectangle 112">
                    <a:extLst>
                      <a:ext uri="{FF2B5EF4-FFF2-40B4-BE49-F238E27FC236}">
                        <a16:creationId xmlns:a16="http://schemas.microsoft.com/office/drawing/2014/main" id="{1FFE470C-0D18-EC43-A9AF-3CCDFCE7A2B1}"/>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4" name="Rectangle 113">
                    <a:extLst>
                      <a:ext uri="{FF2B5EF4-FFF2-40B4-BE49-F238E27FC236}">
                        <a16:creationId xmlns:a16="http://schemas.microsoft.com/office/drawing/2014/main" id="{BD725A74-E2C5-E345-830C-15697C00CBE8}"/>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5" name="Rectangle 114">
                    <a:extLst>
                      <a:ext uri="{FF2B5EF4-FFF2-40B4-BE49-F238E27FC236}">
                        <a16:creationId xmlns:a16="http://schemas.microsoft.com/office/drawing/2014/main" id="{BEC757E4-A6B4-2147-90A1-75E48A6AB06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6" name="Rectangle 115">
                    <a:extLst>
                      <a:ext uri="{FF2B5EF4-FFF2-40B4-BE49-F238E27FC236}">
                        <a16:creationId xmlns:a16="http://schemas.microsoft.com/office/drawing/2014/main" id="{87B4D78F-2BA9-BE49-856C-6E3BD8FFA66D}"/>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7" name="Rectangle 116">
                    <a:extLst>
                      <a:ext uri="{FF2B5EF4-FFF2-40B4-BE49-F238E27FC236}">
                        <a16:creationId xmlns:a16="http://schemas.microsoft.com/office/drawing/2014/main" id="{45420E68-F21D-954B-A173-4FC3ABD02C53}"/>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4" name="Rectangle 103">
                  <a:extLst>
                    <a:ext uri="{FF2B5EF4-FFF2-40B4-BE49-F238E27FC236}">
                      <a16:creationId xmlns:a16="http://schemas.microsoft.com/office/drawing/2014/main" id="{7841F248-AA17-1F4C-AB31-4B36D150A89A}"/>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05" name="Rectangle 104">
                  <a:extLst>
                    <a:ext uri="{FF2B5EF4-FFF2-40B4-BE49-F238E27FC236}">
                      <a16:creationId xmlns:a16="http://schemas.microsoft.com/office/drawing/2014/main" id="{82F4C4B4-A870-934B-A0BA-F79BBBDD0B16}"/>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94" name="Straight Arrow Connector 93">
                <a:extLst>
                  <a:ext uri="{FF2B5EF4-FFF2-40B4-BE49-F238E27FC236}">
                    <a16:creationId xmlns:a16="http://schemas.microsoft.com/office/drawing/2014/main" id="{DE67FA90-30C0-F64F-BED9-2AB5650F261B}"/>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3C409-6C6C-5A49-AF94-3ED3B4282DC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69C589-15AC-2545-A3B3-C753EDBB6BAE}"/>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957437-7CA5-3547-A903-4EAFBB228853}"/>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AE704F-67FD-524F-98B3-034B19838CAA}"/>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E963C8-19EC-5242-9532-609DCAC6E15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5E51477-3E25-7842-8F01-DC8B3FCF2DA2}"/>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CC364AA-7A02-224E-AE77-5E15164A3E4D}"/>
                  </a:ext>
                </a:extLst>
              </p:cNvPr>
              <p:cNvCxnSpPr>
                <a:cxnSpLocks/>
              </p:cNvCxnSpPr>
              <p:nvPr/>
            </p:nvCxnSpPr>
            <p:spPr>
              <a:xfrm rot="162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2C200F-EF62-5D4B-94EF-40517CB15EB8}"/>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8DFB61CB-08E7-B544-AD3B-AF1BE39AF35B}"/>
                </a:ext>
              </a:extLst>
            </p:cNvPr>
            <p:cNvSpPr txBox="1"/>
            <p:nvPr/>
          </p:nvSpPr>
          <p:spPr>
            <a:xfrm>
              <a:off x="5016352" y="3633586"/>
              <a:ext cx="1439818" cy="369332"/>
            </a:xfrm>
            <a:prstGeom prst="rect">
              <a:avLst/>
            </a:prstGeom>
            <a:noFill/>
          </p:spPr>
          <p:txBody>
            <a:bodyPr wrap="none" rtlCol="0">
              <a:spAutoFit/>
            </a:bodyPr>
            <a:lstStyle/>
            <a:p>
              <a:r>
                <a:rPr lang="en-US" dirty="0"/>
                <a:t>-0.03 &lt; r &lt; 0</a:t>
              </a:r>
            </a:p>
          </p:txBody>
        </p:sp>
      </p:grpSp>
      <p:grpSp>
        <p:nvGrpSpPr>
          <p:cNvPr id="30" name="Group 29">
            <a:extLst>
              <a:ext uri="{FF2B5EF4-FFF2-40B4-BE49-F238E27FC236}">
                <a16:creationId xmlns:a16="http://schemas.microsoft.com/office/drawing/2014/main" id="{E13AE69C-90F5-9046-B65B-B03A5467B854}"/>
              </a:ext>
            </a:extLst>
          </p:cNvPr>
          <p:cNvGrpSpPr/>
          <p:nvPr/>
        </p:nvGrpSpPr>
        <p:grpSpPr>
          <a:xfrm>
            <a:off x="8116405" y="3554613"/>
            <a:ext cx="3087525" cy="2689424"/>
            <a:chOff x="8116405" y="3554613"/>
            <a:chExt cx="3087525" cy="2689424"/>
          </a:xfrm>
        </p:grpSpPr>
        <p:grpSp>
          <p:nvGrpSpPr>
            <p:cNvPr id="10" name="Group 9">
              <a:extLst>
                <a:ext uri="{FF2B5EF4-FFF2-40B4-BE49-F238E27FC236}">
                  <a16:creationId xmlns:a16="http://schemas.microsoft.com/office/drawing/2014/main" id="{A9AD31BA-7441-D641-B94C-5969D55D73A6}"/>
                </a:ext>
              </a:extLst>
            </p:cNvPr>
            <p:cNvGrpSpPr/>
            <p:nvPr/>
          </p:nvGrpSpPr>
          <p:grpSpPr>
            <a:xfrm>
              <a:off x="8116405" y="3928392"/>
              <a:ext cx="3087525" cy="2315645"/>
              <a:chOff x="8273772" y="3993256"/>
              <a:chExt cx="3087525" cy="2315645"/>
            </a:xfrm>
          </p:grpSpPr>
          <p:grpSp>
            <p:nvGrpSpPr>
              <p:cNvPr id="3" name="Group 2">
                <a:extLst>
                  <a:ext uri="{FF2B5EF4-FFF2-40B4-BE49-F238E27FC236}">
                    <a16:creationId xmlns:a16="http://schemas.microsoft.com/office/drawing/2014/main" id="{ABC319F3-96CA-F042-B6D0-DA3AB8A33691}"/>
                  </a:ext>
                </a:extLst>
              </p:cNvPr>
              <p:cNvGrpSpPr/>
              <p:nvPr/>
            </p:nvGrpSpPr>
            <p:grpSpPr>
              <a:xfrm>
                <a:off x="8273772" y="3993256"/>
                <a:ext cx="3087525" cy="2315645"/>
                <a:chOff x="8273772" y="3993256"/>
                <a:chExt cx="3087525" cy="2315645"/>
              </a:xfrm>
            </p:grpSpPr>
            <p:grpSp>
              <p:nvGrpSpPr>
                <p:cNvPr id="66" name="Group 65">
                  <a:extLst>
                    <a:ext uri="{FF2B5EF4-FFF2-40B4-BE49-F238E27FC236}">
                      <a16:creationId xmlns:a16="http://schemas.microsoft.com/office/drawing/2014/main" id="{82CC84AE-FB38-6142-AFCB-827A938BB17E}"/>
                    </a:ext>
                  </a:extLst>
                </p:cNvPr>
                <p:cNvGrpSpPr/>
                <p:nvPr/>
              </p:nvGrpSpPr>
              <p:grpSpPr>
                <a:xfrm>
                  <a:off x="8273772" y="3993256"/>
                  <a:ext cx="3087525" cy="2315645"/>
                  <a:chOff x="3562163" y="2552996"/>
                  <a:chExt cx="5067674" cy="3800757"/>
                </a:xfrm>
              </p:grpSpPr>
              <p:grpSp>
                <p:nvGrpSpPr>
                  <p:cNvPr id="67" name="Group 66">
                    <a:extLst>
                      <a:ext uri="{FF2B5EF4-FFF2-40B4-BE49-F238E27FC236}">
                        <a16:creationId xmlns:a16="http://schemas.microsoft.com/office/drawing/2014/main" id="{ED8427F8-8846-6342-8621-9C11313BF177}"/>
                      </a:ext>
                    </a:extLst>
                  </p:cNvPr>
                  <p:cNvGrpSpPr/>
                  <p:nvPr/>
                </p:nvGrpSpPr>
                <p:grpSpPr>
                  <a:xfrm>
                    <a:off x="3562163" y="2552996"/>
                    <a:ext cx="5067674" cy="3800757"/>
                    <a:chOff x="6253247" y="2160077"/>
                    <a:chExt cx="5067674" cy="3800757"/>
                  </a:xfrm>
                  <a:solidFill>
                    <a:schemeClr val="bg1"/>
                  </a:solidFill>
                </p:grpSpPr>
                <p:grpSp>
                  <p:nvGrpSpPr>
                    <p:cNvPr id="77" name="Group 76">
                      <a:extLst>
                        <a:ext uri="{FF2B5EF4-FFF2-40B4-BE49-F238E27FC236}">
                          <a16:creationId xmlns:a16="http://schemas.microsoft.com/office/drawing/2014/main" id="{8299DEA5-91F3-A543-A4EC-B702E125DF5D}"/>
                        </a:ext>
                      </a:extLst>
                    </p:cNvPr>
                    <p:cNvGrpSpPr/>
                    <p:nvPr/>
                  </p:nvGrpSpPr>
                  <p:grpSpPr>
                    <a:xfrm>
                      <a:off x="6253247" y="2160077"/>
                      <a:ext cx="5067674" cy="3800757"/>
                      <a:chOff x="6456556" y="2714547"/>
                      <a:chExt cx="3657600" cy="2743201"/>
                    </a:xfrm>
                    <a:grpFill/>
                  </p:grpSpPr>
                  <p:sp>
                    <p:nvSpPr>
                      <p:cNvPr id="80" name="Rectangle 79">
                        <a:extLst>
                          <a:ext uri="{FF2B5EF4-FFF2-40B4-BE49-F238E27FC236}">
                            <a16:creationId xmlns:a16="http://schemas.microsoft.com/office/drawing/2014/main" id="{8BC2E6DD-6C05-6640-86DE-61616BFCF98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81" name="Rectangle 80">
                        <a:extLst>
                          <a:ext uri="{FF2B5EF4-FFF2-40B4-BE49-F238E27FC236}">
                            <a16:creationId xmlns:a16="http://schemas.microsoft.com/office/drawing/2014/main" id="{701B6186-91A9-DF44-949C-1A44FF19C1F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2" name="Rectangle 81">
                        <a:extLst>
                          <a:ext uri="{FF2B5EF4-FFF2-40B4-BE49-F238E27FC236}">
                            <a16:creationId xmlns:a16="http://schemas.microsoft.com/office/drawing/2014/main" id="{4FC15352-B99B-B948-9FFC-FA3A7DDF95B0}"/>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FCB23B68-A670-6C4C-BDAF-C2C456D287CF}"/>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4" name="Rectangle 83">
                        <a:extLst>
                          <a:ext uri="{FF2B5EF4-FFF2-40B4-BE49-F238E27FC236}">
                            <a16:creationId xmlns:a16="http://schemas.microsoft.com/office/drawing/2014/main" id="{E6E288A7-6EC1-D64C-9894-DF17AD8931D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5" name="Rectangle 84">
                        <a:extLst>
                          <a:ext uri="{FF2B5EF4-FFF2-40B4-BE49-F238E27FC236}">
                            <a16:creationId xmlns:a16="http://schemas.microsoft.com/office/drawing/2014/main" id="{3FF43401-C371-EB44-9E65-9752CD5F9B77}"/>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86" name="Rectangle 85">
                        <a:extLst>
                          <a:ext uri="{FF2B5EF4-FFF2-40B4-BE49-F238E27FC236}">
                            <a16:creationId xmlns:a16="http://schemas.microsoft.com/office/drawing/2014/main" id="{7FB0C06E-ABFB-C14E-9F15-3FEE7F40F9DF}"/>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7" name="Rectangle 86">
                        <a:extLst>
                          <a:ext uri="{FF2B5EF4-FFF2-40B4-BE49-F238E27FC236}">
                            <a16:creationId xmlns:a16="http://schemas.microsoft.com/office/drawing/2014/main" id="{0E0BB909-D539-B748-96F1-6DBD61CB9FDA}"/>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8" name="Rectangle 87">
                        <a:extLst>
                          <a:ext uri="{FF2B5EF4-FFF2-40B4-BE49-F238E27FC236}">
                            <a16:creationId xmlns:a16="http://schemas.microsoft.com/office/drawing/2014/main" id="{84999D77-A645-3F44-A433-ED3119075E1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9" name="Rectangle 88">
                        <a:extLst>
                          <a:ext uri="{FF2B5EF4-FFF2-40B4-BE49-F238E27FC236}">
                            <a16:creationId xmlns:a16="http://schemas.microsoft.com/office/drawing/2014/main" id="{B9DF354E-1947-214B-889A-F92E34D667D8}"/>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0" name="Rectangle 89">
                        <a:extLst>
                          <a:ext uri="{FF2B5EF4-FFF2-40B4-BE49-F238E27FC236}">
                            <a16:creationId xmlns:a16="http://schemas.microsoft.com/office/drawing/2014/main" id="{5CB2C5D5-5718-7743-AC4B-27292ACB75F4}"/>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1" name="Rectangle 90">
                        <a:extLst>
                          <a:ext uri="{FF2B5EF4-FFF2-40B4-BE49-F238E27FC236}">
                            <a16:creationId xmlns:a16="http://schemas.microsoft.com/office/drawing/2014/main" id="{FAB95F1C-70A7-5E42-9A8E-19DAF0E92E7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8" name="Rectangle 77">
                      <a:extLst>
                        <a:ext uri="{FF2B5EF4-FFF2-40B4-BE49-F238E27FC236}">
                          <a16:creationId xmlns:a16="http://schemas.microsoft.com/office/drawing/2014/main" id="{6B248C6D-A1A8-4D43-93F3-1CDEF6828BA8}"/>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79" name="Rectangle 78">
                      <a:extLst>
                        <a:ext uri="{FF2B5EF4-FFF2-40B4-BE49-F238E27FC236}">
                          <a16:creationId xmlns:a16="http://schemas.microsoft.com/office/drawing/2014/main" id="{ED205C85-183E-FE4D-9B14-AF2CAB8F635E}"/>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68" name="Straight Arrow Connector 67">
                    <a:extLst>
                      <a:ext uri="{FF2B5EF4-FFF2-40B4-BE49-F238E27FC236}">
                        <a16:creationId xmlns:a16="http://schemas.microsoft.com/office/drawing/2014/main" id="{460772EB-C812-8F40-9DCA-568405DA6E5C}"/>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C5C1613-7E54-0040-B21C-F31B6C8F35C5}"/>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3B940-6922-014E-99C9-2E8939B1F8D4}"/>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0C97389-DD4A-7042-BF40-5A4ACE460400}"/>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E865F82-DB18-3B4C-8685-221ADE753BCE}"/>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a:extLst>
                    <a:ext uri="{FF2B5EF4-FFF2-40B4-BE49-F238E27FC236}">
                      <a16:creationId xmlns:a16="http://schemas.microsoft.com/office/drawing/2014/main" id="{343AB97E-FB1A-7C4C-B299-19E288C78F02}"/>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ED80E87-AA64-FF40-96BD-6E28AEF9B1E8}"/>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20B09-F1E4-8F48-9DA7-A1DCBE3C5F24}"/>
                  </a:ext>
                </a:extLst>
              </p:cNvPr>
              <p:cNvGrpSpPr/>
              <p:nvPr/>
            </p:nvGrpSpPr>
            <p:grpSpPr>
              <a:xfrm>
                <a:off x="8447583" y="4929290"/>
                <a:ext cx="441423" cy="463149"/>
                <a:chOff x="8362349" y="3429000"/>
                <a:chExt cx="441423" cy="463149"/>
              </a:xfrm>
            </p:grpSpPr>
            <p:cxnSp>
              <p:nvCxnSpPr>
                <p:cNvPr id="121" name="Straight Arrow Connector 120">
                  <a:extLst>
                    <a:ext uri="{FF2B5EF4-FFF2-40B4-BE49-F238E27FC236}">
                      <a16:creationId xmlns:a16="http://schemas.microsoft.com/office/drawing/2014/main" id="{B7AC8A5C-E6FC-8845-A45A-FB05084EA0DD}"/>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8B8EBD-F512-6140-B27E-A06989EB9CBE}"/>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408CAB2-C949-A440-870D-05AD2F0D620D}"/>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D9250D-1002-1140-BADF-162D0C7EB61A}"/>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A5D617F2-08A6-3543-A13F-2E4F6932D9D8}"/>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73E9A64-F5E9-794F-A263-71C54597AA2B}"/>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1424F03-D909-0D4E-8B93-C757BCAA5BE1}"/>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70C0055-5891-344E-A4A2-BC7C5D17D2FC}"/>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BECBBFC-3C34-0E4E-BA6B-2985CEF5D55D}"/>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D77E5D-E16C-F243-8E9F-223C01684BDD}"/>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C443F37-C8C0-AB44-AEFF-5DF7E30ECDEE}"/>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FDBC13C-97C1-0A4D-8E8E-FF32FCE49AB9}"/>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324D9B-CFA8-1641-8453-4AFBFE8EDCB7}"/>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C9DEDF-3C90-DB4F-80C6-64A504173EB5}"/>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8151B96-1D63-2F40-B1B2-29A6787D52F9}"/>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923C0DA-4B74-BD46-9E5C-24A6D5B13E7A}"/>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01FCE32-73BC-0840-9A77-6FEE56384D50}"/>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DCC4B94-6BE1-D345-949B-C24EBA81DCF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64C405E-9536-0B41-94FC-FFD9DC4C63C8}"/>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9ED76F4-BF90-BB4D-8CCF-D484991D2105}"/>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F0CB90F0-6C28-3440-A828-FA720D1AE168}"/>
                </a:ext>
              </a:extLst>
            </p:cNvPr>
            <p:cNvSpPr txBox="1"/>
            <p:nvPr/>
          </p:nvSpPr>
          <p:spPr>
            <a:xfrm>
              <a:off x="9348446" y="3554613"/>
              <a:ext cx="660758" cy="369332"/>
            </a:xfrm>
            <a:prstGeom prst="rect">
              <a:avLst/>
            </a:prstGeom>
            <a:noFill/>
          </p:spPr>
          <p:txBody>
            <a:bodyPr wrap="none" rtlCol="0">
              <a:spAutoFit/>
            </a:bodyPr>
            <a:lstStyle/>
            <a:p>
              <a:r>
                <a:rPr lang="en-US" dirty="0"/>
                <a:t>r &gt; 0</a:t>
              </a:r>
            </a:p>
          </p:txBody>
        </p:sp>
      </p:grpSp>
      <p:grpSp>
        <p:nvGrpSpPr>
          <p:cNvPr id="144" name="Group 143">
            <a:extLst>
              <a:ext uri="{FF2B5EF4-FFF2-40B4-BE49-F238E27FC236}">
                <a16:creationId xmlns:a16="http://schemas.microsoft.com/office/drawing/2014/main" id="{D6F289D0-D105-614F-8980-67E832D60BEC}"/>
              </a:ext>
            </a:extLst>
          </p:cNvPr>
          <p:cNvGrpSpPr/>
          <p:nvPr/>
        </p:nvGrpSpPr>
        <p:grpSpPr>
          <a:xfrm>
            <a:off x="8106768" y="386608"/>
            <a:ext cx="3087525" cy="2699873"/>
            <a:chOff x="8106768" y="386608"/>
            <a:chExt cx="3087525" cy="2699873"/>
          </a:xfrm>
        </p:grpSpPr>
        <p:grpSp>
          <p:nvGrpSpPr>
            <p:cNvPr id="41" name="Group 40">
              <a:extLst>
                <a:ext uri="{FF2B5EF4-FFF2-40B4-BE49-F238E27FC236}">
                  <a16:creationId xmlns:a16="http://schemas.microsoft.com/office/drawing/2014/main" id="{96630785-DDFA-4E44-8E16-1550F374B0DF}"/>
                </a:ext>
              </a:extLst>
            </p:cNvPr>
            <p:cNvGrpSpPr/>
            <p:nvPr/>
          </p:nvGrpSpPr>
          <p:grpSpPr>
            <a:xfrm>
              <a:off x="8106768" y="770836"/>
              <a:ext cx="3087525" cy="2315645"/>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BAB79A39-08A8-3249-9E7D-5E822E30BB9D}"/>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8223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grpSp>
        <p:nvGrpSpPr>
          <p:cNvPr id="57" name="Group 56">
            <a:extLst>
              <a:ext uri="{FF2B5EF4-FFF2-40B4-BE49-F238E27FC236}">
                <a16:creationId xmlns:a16="http://schemas.microsoft.com/office/drawing/2014/main" id="{F53C5F1D-53EA-3044-B8C4-9E22291923EB}"/>
              </a:ext>
            </a:extLst>
          </p:cNvPr>
          <p:cNvGrpSpPr/>
          <p:nvPr/>
        </p:nvGrpSpPr>
        <p:grpSpPr>
          <a:xfrm>
            <a:off x="6513008" y="1373273"/>
            <a:ext cx="4926612" cy="4308055"/>
            <a:chOff x="8106768" y="386608"/>
            <a:chExt cx="3087525" cy="2699873"/>
          </a:xfrm>
        </p:grpSpPr>
        <p:grpSp>
          <p:nvGrpSpPr>
            <p:cNvPr id="58" name="Group 57">
              <a:extLst>
                <a:ext uri="{FF2B5EF4-FFF2-40B4-BE49-F238E27FC236}">
                  <a16:creationId xmlns:a16="http://schemas.microsoft.com/office/drawing/2014/main" id="{261423DD-42E4-D547-B89A-032272A4E697}"/>
                </a:ext>
              </a:extLst>
            </p:cNvPr>
            <p:cNvGrpSpPr/>
            <p:nvPr/>
          </p:nvGrpSpPr>
          <p:grpSpPr>
            <a:xfrm>
              <a:off x="8106768" y="770836"/>
              <a:ext cx="3087525" cy="2315645"/>
              <a:chOff x="3562163" y="2552996"/>
              <a:chExt cx="5067674" cy="3800757"/>
            </a:xfrm>
          </p:grpSpPr>
          <p:grpSp>
            <p:nvGrpSpPr>
              <p:cNvPr id="60" name="Group 59">
                <a:extLst>
                  <a:ext uri="{FF2B5EF4-FFF2-40B4-BE49-F238E27FC236}">
                    <a16:creationId xmlns:a16="http://schemas.microsoft.com/office/drawing/2014/main" id="{0783FC6B-2FC7-DF42-A3DC-EA460C86A33A}"/>
                  </a:ext>
                </a:extLst>
              </p:cNvPr>
              <p:cNvGrpSpPr/>
              <p:nvPr/>
            </p:nvGrpSpPr>
            <p:grpSpPr>
              <a:xfrm>
                <a:off x="3562163" y="2552996"/>
                <a:ext cx="5067674" cy="3800757"/>
                <a:chOff x="6253247" y="2160077"/>
                <a:chExt cx="5067674" cy="3800757"/>
              </a:xfrm>
              <a:solidFill>
                <a:schemeClr val="bg1"/>
              </a:solidFill>
            </p:grpSpPr>
            <p:grpSp>
              <p:nvGrpSpPr>
                <p:cNvPr id="70" name="Group 69">
                  <a:extLst>
                    <a:ext uri="{FF2B5EF4-FFF2-40B4-BE49-F238E27FC236}">
                      <a16:creationId xmlns:a16="http://schemas.microsoft.com/office/drawing/2014/main" id="{7C4F3512-93C8-F84A-9E6F-6226C599AD2A}"/>
                    </a:ext>
                  </a:extLst>
                </p:cNvPr>
                <p:cNvGrpSpPr/>
                <p:nvPr/>
              </p:nvGrpSpPr>
              <p:grpSpPr>
                <a:xfrm>
                  <a:off x="6253247" y="2160077"/>
                  <a:ext cx="5067674" cy="3800757"/>
                  <a:chOff x="6456556" y="2714547"/>
                  <a:chExt cx="3657600" cy="2743201"/>
                </a:xfrm>
                <a:grpFill/>
              </p:grpSpPr>
              <p:sp>
                <p:nvSpPr>
                  <p:cNvPr id="73" name="Rectangle 72">
                    <a:extLst>
                      <a:ext uri="{FF2B5EF4-FFF2-40B4-BE49-F238E27FC236}">
                        <a16:creationId xmlns:a16="http://schemas.microsoft.com/office/drawing/2014/main" id="{0D3988A8-F070-064F-BF4B-0F2FF5BC615C}"/>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74" name="Rectangle 73">
                    <a:extLst>
                      <a:ext uri="{FF2B5EF4-FFF2-40B4-BE49-F238E27FC236}">
                        <a16:creationId xmlns:a16="http://schemas.microsoft.com/office/drawing/2014/main" id="{343F3C02-A6B8-6649-A627-3827E214A14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5" name="Rectangle 74">
                    <a:extLst>
                      <a:ext uri="{FF2B5EF4-FFF2-40B4-BE49-F238E27FC236}">
                        <a16:creationId xmlns:a16="http://schemas.microsoft.com/office/drawing/2014/main" id="{5E299D2E-A9C3-BF43-94AA-D9302D17AE4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6" name="Rectangle 75">
                    <a:extLst>
                      <a:ext uri="{FF2B5EF4-FFF2-40B4-BE49-F238E27FC236}">
                        <a16:creationId xmlns:a16="http://schemas.microsoft.com/office/drawing/2014/main" id="{1CACE2FA-C804-694A-8A77-27CF08F2A231}"/>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77" name="Rectangle 76">
                    <a:extLst>
                      <a:ext uri="{FF2B5EF4-FFF2-40B4-BE49-F238E27FC236}">
                        <a16:creationId xmlns:a16="http://schemas.microsoft.com/office/drawing/2014/main" id="{F4749A93-A514-BD42-8D7C-39FEDF129784}"/>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8" name="Rectangle 77">
                    <a:extLst>
                      <a:ext uri="{FF2B5EF4-FFF2-40B4-BE49-F238E27FC236}">
                        <a16:creationId xmlns:a16="http://schemas.microsoft.com/office/drawing/2014/main" id="{D426C081-659D-734A-A7F9-2DF192AD463F}"/>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9" name="Rectangle 78">
                    <a:extLst>
                      <a:ext uri="{FF2B5EF4-FFF2-40B4-BE49-F238E27FC236}">
                        <a16:creationId xmlns:a16="http://schemas.microsoft.com/office/drawing/2014/main" id="{9D178BD3-22F2-4F41-BF09-D1A5D6633D2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0" name="Rectangle 79">
                    <a:extLst>
                      <a:ext uri="{FF2B5EF4-FFF2-40B4-BE49-F238E27FC236}">
                        <a16:creationId xmlns:a16="http://schemas.microsoft.com/office/drawing/2014/main" id="{CD49F425-41E8-DD48-8EDA-DD4BBB4B4A49}"/>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1" name="Rectangle 80">
                    <a:extLst>
                      <a:ext uri="{FF2B5EF4-FFF2-40B4-BE49-F238E27FC236}">
                        <a16:creationId xmlns:a16="http://schemas.microsoft.com/office/drawing/2014/main" id="{B671669E-384F-C548-A716-45C995E84C04}"/>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2" name="Rectangle 81">
                    <a:extLst>
                      <a:ext uri="{FF2B5EF4-FFF2-40B4-BE49-F238E27FC236}">
                        <a16:creationId xmlns:a16="http://schemas.microsoft.com/office/drawing/2014/main" id="{3B73AB89-0F12-D14A-8830-C88D3036E746}"/>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1EB13788-EE9A-6D48-B6B9-4FB23CC7B63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4" name="Rectangle 83">
                    <a:extLst>
                      <a:ext uri="{FF2B5EF4-FFF2-40B4-BE49-F238E27FC236}">
                        <a16:creationId xmlns:a16="http://schemas.microsoft.com/office/drawing/2014/main" id="{4DA473CE-1B4F-194B-AF22-1D13B4BF4EA9}"/>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1" name="Rectangle 70">
                  <a:extLst>
                    <a:ext uri="{FF2B5EF4-FFF2-40B4-BE49-F238E27FC236}">
                      <a16:creationId xmlns:a16="http://schemas.microsoft.com/office/drawing/2014/main" id="{B1A08619-4B32-AF40-8326-2FF69F6EC601}"/>
                    </a:ext>
                  </a:extLst>
                </p:cNvPr>
                <p:cNvSpPr/>
                <p:nvPr/>
              </p:nvSpPr>
              <p:spPr>
                <a:xfrm>
                  <a:off x="10506605" y="3869194"/>
                  <a:ext cx="471916" cy="411566"/>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72" name="Rectangle 71">
                  <a:extLst>
                    <a:ext uri="{FF2B5EF4-FFF2-40B4-BE49-F238E27FC236}">
                      <a16:creationId xmlns:a16="http://schemas.microsoft.com/office/drawing/2014/main" id="{BE7D9042-7D17-1E40-A01D-544838E73673}"/>
                    </a:ext>
                  </a:extLst>
                </p:cNvPr>
                <p:cNvSpPr/>
                <p:nvPr/>
              </p:nvSpPr>
              <p:spPr>
                <a:xfrm>
                  <a:off x="10476864" y="2609047"/>
                  <a:ext cx="490053" cy="411566"/>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61" name="Straight Arrow Connector 60">
                <a:extLst>
                  <a:ext uri="{FF2B5EF4-FFF2-40B4-BE49-F238E27FC236}">
                    <a16:creationId xmlns:a16="http://schemas.microsoft.com/office/drawing/2014/main" id="{BE5C79B3-9C32-5247-9480-8DC29814623D}"/>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B49A7-DCBF-3348-820D-1FB67B55D4A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7506AB-B7B5-314D-9037-A063D943AA1B}"/>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8DF505-E5AC-D942-B04E-57D716BAC6B4}"/>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989836D-D516-7141-802A-AB12EA6CB825}"/>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FD4F6B-67FF-8347-A51D-8B2A19F51E14}"/>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8612A6-5211-1149-A77C-99B3503DC5EA}"/>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BC5DAAB-7FF2-0845-A01F-EF6FFA6AA4F7}"/>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77D1267-AC79-8E41-911B-7D89ACC65472}"/>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6A67C69-4A84-9544-A3ED-1A4999C499B0}"/>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6442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4490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3385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89705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
        <p:nvSpPr>
          <p:cNvPr id="54" name="Rectangle 53">
            <a:extLst>
              <a:ext uri="{FF2B5EF4-FFF2-40B4-BE49-F238E27FC236}">
                <a16:creationId xmlns:a16="http://schemas.microsoft.com/office/drawing/2014/main" id="{02AFFAEB-D71F-F54F-B59B-DAE150571777}"/>
              </a:ext>
            </a:extLst>
          </p:cNvPr>
          <p:cNvSpPr/>
          <p:nvPr/>
        </p:nvSpPr>
        <p:spPr>
          <a:xfrm>
            <a:off x="250246" y="2878766"/>
            <a:ext cx="6202340" cy="400110"/>
          </a:xfrm>
          <a:prstGeom prst="rect">
            <a:avLst/>
          </a:prstGeom>
        </p:spPr>
        <p:txBody>
          <a:bodyPr wrap="none">
            <a:spAutoFit/>
          </a:bodyPr>
          <a:lstStyle/>
          <a:p>
            <a:pPr algn="ctr"/>
            <a:r>
              <a:rPr lang="en-US" sz="2000" b="1" dirty="0"/>
              <a:t>= R(s</a:t>
            </a:r>
            <a:r>
              <a:rPr lang="en-US" sz="2000" b="1" baseline="-25000" dirty="0"/>
              <a:t>0</a:t>
            </a:r>
            <a:r>
              <a:rPr lang="en-US" sz="2000" b="1" dirty="0"/>
              <a:t>, a</a:t>
            </a:r>
            <a:r>
              <a:rPr lang="en-US" sz="2000" b="1" baseline="-25000" dirty="0"/>
              <a:t>0</a:t>
            </a:r>
            <a:r>
              <a:rPr lang="en-US" sz="2000" b="1" dirty="0"/>
              <a:t>,  s</a:t>
            </a:r>
            <a:r>
              <a:rPr lang="en-US" sz="2000" b="1" baseline="-25000" dirty="0"/>
              <a:t>1</a:t>
            </a:r>
            <a:r>
              <a:rPr lang="en-US" sz="2000" b="1" dirty="0"/>
              <a:t>) + R(s</a:t>
            </a:r>
            <a:r>
              <a:rPr lang="en-US" sz="2000" b="1" baseline="-25000" dirty="0"/>
              <a:t>1</a:t>
            </a:r>
            <a:r>
              <a:rPr lang="en-US" sz="2000" b="1" dirty="0"/>
              <a:t>, a</a:t>
            </a:r>
            <a:r>
              <a:rPr lang="en-US" sz="2000" b="1" baseline="-25000" dirty="0"/>
              <a:t>1</a:t>
            </a:r>
            <a:r>
              <a:rPr lang="en-US" sz="2000" b="1" dirty="0"/>
              <a:t>,  s</a:t>
            </a:r>
            <a:r>
              <a:rPr lang="en-US" sz="2000" b="1" baseline="-25000" dirty="0"/>
              <a:t>2</a:t>
            </a:r>
            <a:r>
              <a:rPr lang="en-US" sz="2000" b="1" dirty="0"/>
              <a:t> ) + … + R(s</a:t>
            </a:r>
            <a:r>
              <a:rPr lang="en-US" sz="2000" b="1" baseline="-25000" dirty="0"/>
              <a:t>n-1</a:t>
            </a:r>
            <a:r>
              <a:rPr lang="en-US" sz="2000" b="1" dirty="0"/>
              <a:t>, a</a:t>
            </a:r>
            <a:r>
              <a:rPr lang="en-US" sz="2000" b="1" baseline="-25000" dirty="0"/>
              <a:t>n-1</a:t>
            </a:r>
            <a:r>
              <a:rPr lang="en-US" sz="2000" b="1" dirty="0"/>
              <a:t>,  </a:t>
            </a:r>
            <a:r>
              <a:rPr lang="en-US" sz="2000" b="1" dirty="0" err="1"/>
              <a:t>s</a:t>
            </a:r>
            <a:r>
              <a:rPr lang="en-US" sz="2000" b="1" baseline="-25000" dirty="0" err="1"/>
              <a:t>n</a:t>
            </a:r>
            <a:r>
              <a:rPr lang="en-US" sz="2000" b="1" dirty="0"/>
              <a:t> ) </a:t>
            </a:r>
          </a:p>
        </p:txBody>
      </p:sp>
    </p:spTree>
    <p:extLst>
      <p:ext uri="{BB962C8B-B14F-4D97-AF65-F5344CB8AC3E}">
        <p14:creationId xmlns:p14="http://schemas.microsoft.com/office/powerpoint/2010/main" val="373747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5" grpId="1" animBg="1"/>
      <p:bldP spid="56" grpId="0" animBg="1"/>
      <p:bldP spid="56"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sz="half" idx="1"/>
          </p:nvPr>
        </p:nvSpPr>
        <p:spPr/>
        <p:txBody>
          <a:bodyPr/>
          <a:lstStyle/>
          <a:p>
            <a:r>
              <a:rPr lang="en-US" dirty="0"/>
              <a:t>Fixed time (</a:t>
            </a:r>
            <a:r>
              <a:rPr lang="en-US" b="1" dirty="0"/>
              <a:t>N </a:t>
            </a:r>
            <a:r>
              <a:rPr lang="en-US" dirty="0"/>
              <a:t>actions) after which the game ends and the agent gets no additional score.</a:t>
            </a:r>
          </a:p>
          <a:p>
            <a:endParaRPr lang="en-US" dirty="0"/>
          </a:p>
          <a:p>
            <a:r>
              <a:rPr lang="en-US" dirty="0"/>
              <a:t>An optimal action can depend on how much time is left.</a:t>
            </a:r>
          </a:p>
          <a:p>
            <a:endParaRPr lang="en-US" dirty="0"/>
          </a:p>
          <a:p>
            <a:r>
              <a:rPr lang="en-US" dirty="0"/>
              <a:t>Policies that depend on time are called </a:t>
            </a:r>
            <a:r>
              <a:rPr lang="en-US" b="1" dirty="0"/>
              <a:t>nonstationary. </a:t>
            </a:r>
            <a:endParaRPr lang="en-US" dirty="0"/>
          </a:p>
          <a:p>
            <a:endParaRPr lang="en-US" b="1" dirty="0"/>
          </a:p>
        </p:txBody>
      </p:sp>
      <p:sp>
        <p:nvSpPr>
          <p:cNvPr id="54" name="Content Placeholder 53">
            <a:extLst>
              <a:ext uri="{FF2B5EF4-FFF2-40B4-BE49-F238E27FC236}">
                <a16:creationId xmlns:a16="http://schemas.microsoft.com/office/drawing/2014/main" id="{06CC2E95-3B76-3A4D-94B7-92329B384CA9}"/>
              </a:ext>
            </a:extLst>
          </p:cNvPr>
          <p:cNvSpPr>
            <a:spLocks noGrp="1"/>
          </p:cNvSpPr>
          <p:nvPr>
            <p:ph sz="half" idx="2"/>
          </p:nvPr>
        </p:nvSpPr>
        <p:spPr/>
        <p:txBody>
          <a:bodyPr/>
          <a:lstStyle/>
          <a:p>
            <a:r>
              <a:rPr lang="en-US" dirty="0"/>
              <a:t>With no fixed time limit, there is no reason to behave differently in the same state at different times.</a:t>
            </a:r>
          </a:p>
          <a:p>
            <a:endParaRPr lang="en-US" dirty="0"/>
          </a:p>
          <a:p>
            <a:r>
              <a:rPr lang="en-US" dirty="0"/>
              <a:t>The optimal policy is </a:t>
            </a:r>
            <a:r>
              <a:rPr lang="en-US" b="1" dirty="0"/>
              <a:t>stationary</a:t>
            </a:r>
            <a:r>
              <a:rPr lang="en-US" dirty="0"/>
              <a:t>.</a:t>
            </a:r>
          </a:p>
          <a:p>
            <a:endParaRPr lang="en-US" dirty="0"/>
          </a:p>
          <a:p>
            <a:r>
              <a:rPr lang="en-US" dirty="0"/>
              <a:t>Infinite horizons are therefore easier.  </a:t>
            </a:r>
          </a:p>
        </p:txBody>
      </p:sp>
      <p:sp>
        <p:nvSpPr>
          <p:cNvPr id="59" name="TextBox 58">
            <a:extLst>
              <a:ext uri="{FF2B5EF4-FFF2-40B4-BE49-F238E27FC236}">
                <a16:creationId xmlns:a16="http://schemas.microsoft.com/office/drawing/2014/main" id="{A211CAE3-43C5-C049-9677-5AAAC2050A55}"/>
              </a:ext>
            </a:extLst>
          </p:cNvPr>
          <p:cNvSpPr txBox="1"/>
          <p:nvPr/>
        </p:nvSpPr>
        <p:spPr>
          <a:xfrm>
            <a:off x="7703820" y="1358568"/>
            <a:ext cx="2109873" cy="369332"/>
          </a:xfrm>
          <a:prstGeom prst="rect">
            <a:avLst/>
          </a:prstGeom>
          <a:noFill/>
        </p:spPr>
        <p:txBody>
          <a:bodyPr wrap="none" rtlCol="0">
            <a:spAutoFit/>
          </a:bodyPr>
          <a:lstStyle/>
          <a:p>
            <a:r>
              <a:rPr lang="en-US" b="1" dirty="0"/>
              <a:t>Infinite Horizons</a:t>
            </a:r>
          </a:p>
        </p:txBody>
      </p:sp>
      <p:sp>
        <p:nvSpPr>
          <p:cNvPr id="60" name="TextBox 59">
            <a:extLst>
              <a:ext uri="{FF2B5EF4-FFF2-40B4-BE49-F238E27FC236}">
                <a16:creationId xmlns:a16="http://schemas.microsoft.com/office/drawing/2014/main" id="{4FEC4C3A-1F42-FF44-93F9-322C90978AD1}"/>
              </a:ext>
            </a:extLst>
          </p:cNvPr>
          <p:cNvSpPr txBox="1"/>
          <p:nvPr/>
        </p:nvSpPr>
        <p:spPr>
          <a:xfrm>
            <a:off x="2374063" y="1358568"/>
            <a:ext cx="1917513" cy="369332"/>
          </a:xfrm>
          <a:prstGeom prst="rect">
            <a:avLst/>
          </a:prstGeom>
          <a:noFill/>
        </p:spPr>
        <p:txBody>
          <a:bodyPr wrap="none" rtlCol="0">
            <a:spAutoFit/>
          </a:bodyPr>
          <a:lstStyle/>
          <a:p>
            <a:r>
              <a:rPr lang="en-US" b="1" dirty="0"/>
              <a:t>Finite Horizons</a:t>
            </a:r>
          </a:p>
        </p:txBody>
      </p:sp>
    </p:spTree>
    <p:extLst>
      <p:ext uri="{BB962C8B-B14F-4D97-AF65-F5344CB8AC3E}">
        <p14:creationId xmlns:p14="http://schemas.microsoft.com/office/powerpoint/2010/main" val="161235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Utilities Over Time</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38205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
        <p:nvSpPr>
          <p:cNvPr id="4" name="Rectangle 3">
            <a:extLst>
              <a:ext uri="{FF2B5EF4-FFF2-40B4-BE49-F238E27FC236}">
                <a16:creationId xmlns:a16="http://schemas.microsoft.com/office/drawing/2014/main" id="{C54209FE-DCBA-AD4A-8775-FA2D0A24CB03}"/>
              </a:ext>
            </a:extLst>
          </p:cNvPr>
          <p:cNvSpPr/>
          <p:nvPr/>
        </p:nvSpPr>
        <p:spPr>
          <a:xfrm>
            <a:off x="7086600" y="592473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a:latin typeface="Calibri"/>
                <a:cs typeface="Calibri"/>
              </a:rPr>
              <a:t>Abbeel</a:t>
            </a:r>
            <a:br>
              <a:rPr lang="en-US" dirty="0">
                <a:latin typeface="Calibri"/>
                <a:cs typeface="Calibri"/>
              </a:rPr>
            </a:br>
            <a:r>
              <a:rPr lang="en-US" dirty="0">
                <a:latin typeface="Calibri"/>
                <a:cs typeface="Calibri"/>
              </a:rPr>
              <a:t>University of California, Berkeley</a:t>
            </a:r>
          </a:p>
        </p:txBody>
      </p:sp>
    </p:spTree>
    <p:extLst>
      <p:ext uri="{BB962C8B-B14F-4D97-AF65-F5344CB8AC3E}">
        <p14:creationId xmlns:p14="http://schemas.microsoft.com/office/powerpoint/2010/main" val="386219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50310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a:latin typeface="Calibri" pitchFamily="34" charset="0"/>
              </a:rPr>
              <a:t> or</a:t>
            </a:r>
          </a:p>
        </p:txBody>
      </p:sp>
    </p:spTree>
    <p:extLst>
      <p:ext uri="{BB962C8B-B14F-4D97-AF65-F5344CB8AC3E}">
        <p14:creationId xmlns:p14="http://schemas.microsoft.com/office/powerpoint/2010/main" val="26031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Discounting</a:t>
            </a:r>
          </a:p>
        </p:txBody>
      </p:sp>
      <p:sp>
        <p:nvSpPr>
          <p:cNvPr id="3" name="Content Placeholder 2"/>
          <p:cNvSpPr>
            <a:spLocks noGrp="1"/>
          </p:cNvSpPr>
          <p:nvPr>
            <p:ph idx="1"/>
          </p:nvPr>
        </p:nvSpPr>
        <p:spPr>
          <a:xfrm>
            <a:off x="406400" y="1295400"/>
            <a:ext cx="11252200" cy="4729164"/>
          </a:xfrm>
        </p:spPr>
        <p:txBody>
          <a:bodyPr/>
          <a:lstStyle/>
          <a:p>
            <a:r>
              <a:rPr lang="en-US" sz="2800"/>
              <a:t>It’s reasonable to maximize the sum of rewards</a:t>
            </a:r>
          </a:p>
          <a:p>
            <a:r>
              <a:rPr lang="en-US" sz="2800"/>
              <a:t>It’s also reasonable to prefer rewards now to rewards later</a:t>
            </a:r>
          </a:p>
          <a:p>
            <a:r>
              <a:rPr lang="en-US" sz="280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183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533400" y="1524000"/>
            <a:ext cx="5157860" cy="4525963"/>
          </a:xfrm>
        </p:spPr>
        <p:txBody>
          <a:bodyPr>
            <a:normAutofit lnSpcReduction="10000"/>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Sooner rewards probably do have higher utility than later rewards</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0.5</a:t>
            </a:r>
            <a:r>
              <a:rPr lang="en-US" sz="2000" baseline="30000" dirty="0">
                <a:ea typeface="ＭＳ Ｐゴシック" pitchFamily="34" charset="-128"/>
                <a:sym typeface="Symbol" pitchFamily="18" charset="2"/>
              </a:rPr>
              <a:t>0</a:t>
            </a:r>
            <a:r>
              <a:rPr lang="en-US" sz="2000" dirty="0">
                <a:ea typeface="ＭＳ Ｐゴシック" pitchFamily="34" charset="-128"/>
                <a:sym typeface="Symbol" pitchFamily="18" charset="2"/>
              </a:rPr>
              <a:t>*1 + 0.5</a:t>
            </a:r>
            <a:r>
              <a:rPr lang="en-US" baseline="30000" dirty="0">
                <a:ea typeface="ＭＳ Ｐゴシック" pitchFamily="34" charset="-128"/>
                <a:sym typeface="Symbol" pitchFamily="18" charset="2"/>
              </a:rPr>
              <a:t>1</a:t>
            </a:r>
            <a:r>
              <a:rPr lang="en-US" sz="2000" dirty="0">
                <a:ea typeface="ＭＳ Ｐゴシック" pitchFamily="34" charset="-128"/>
                <a:sym typeface="Symbol" pitchFamily="18" charset="2"/>
              </a:rPr>
              <a:t>*2 + 0.5</a:t>
            </a:r>
            <a:r>
              <a:rPr lang="en-US" baseline="30000" dirty="0">
                <a:ea typeface="ＭＳ Ｐゴシック" pitchFamily="34" charset="-128"/>
                <a:sym typeface="Symbol" pitchFamily="18" charset="2"/>
              </a:rPr>
              <a:t>2</a:t>
            </a:r>
            <a:r>
              <a:rPr lang="en-US" sz="2000" dirty="0">
                <a:ea typeface="ＭＳ Ｐゴシック" pitchFamily="34" charset="-128"/>
                <a:sym typeface="Symbol" pitchFamily="18" charset="2"/>
              </a:rPr>
              <a:t>*3 </a:t>
            </a:r>
          </a:p>
          <a:p>
            <a:pPr marL="1828800" lvl="4" indent="0">
              <a:buNone/>
            </a:pPr>
            <a:r>
              <a:rPr lang="en-US" dirty="0">
                <a:ea typeface="ＭＳ Ｐゴシック" pitchFamily="34" charset="-128"/>
                <a:sym typeface="Symbol" pitchFamily="18" charset="2"/>
              </a:rPr>
              <a:t>= 1*1 + 0.5*2 + 0.25*3</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305652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normAutofit fontScale="92500" lnSpcReduction="10000"/>
          </a:bodyPr>
          <a:lstStyle/>
          <a:p>
            <a:pPr>
              <a:lnSpc>
                <a:spcPct val="90000"/>
              </a:lnSpc>
            </a:pPr>
            <a:r>
              <a:rPr lang="en-US" sz="2800">
                <a:ea typeface="ＭＳ Ｐゴシック" pitchFamily="34" charset="-128"/>
              </a:rPr>
              <a:t>Theorem: if we assume </a:t>
            </a:r>
            <a:r>
              <a:rPr lang="en-US" sz="2800">
                <a:solidFill>
                  <a:srgbClr val="C00000"/>
                </a:solidFill>
                <a:ea typeface="ＭＳ Ｐゴシック" pitchFamily="34" charset="-128"/>
              </a:rPr>
              <a:t>stationary preferences</a:t>
            </a:r>
            <a:r>
              <a:rPr lang="en-US" sz="2800">
                <a:ea typeface="ＭＳ Ｐゴシック" pitchFamily="34" charset="-128"/>
              </a:rPr>
              <a:t>:</a:t>
            </a:r>
          </a:p>
          <a:p>
            <a:pPr>
              <a:lnSpc>
                <a:spcPct val="90000"/>
              </a:lnSpc>
            </a:pPr>
            <a:endParaRPr lang="en-US" sz="2800">
              <a:ea typeface="ＭＳ Ｐゴシック" pitchFamily="34" charset="-128"/>
            </a:endParaRPr>
          </a:p>
          <a:p>
            <a:pPr>
              <a:lnSpc>
                <a:spcPct val="90000"/>
              </a:lnSpc>
            </a:pPr>
            <a:endParaRPr lang="en-US" sz="28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800">
              <a:ea typeface="ＭＳ Ｐゴシック" pitchFamily="34" charset="-128"/>
            </a:endParaRPr>
          </a:p>
          <a:p>
            <a:pPr>
              <a:lnSpc>
                <a:spcPct val="90000"/>
              </a:lnSpc>
            </a:pPr>
            <a:r>
              <a:rPr lang="en-US" sz="2800">
                <a:ea typeface="ＭＳ Ｐゴシック" pitchFamily="34" charset="-128"/>
              </a:rPr>
              <a:t>Then: there are only two ways to define utilities</a:t>
            </a:r>
          </a:p>
          <a:p>
            <a:pPr lvl="1">
              <a:lnSpc>
                <a:spcPct val="90000"/>
              </a:lnSpc>
            </a:pPr>
            <a:endParaRPr lang="en-US" sz="1100">
              <a:ea typeface="ＭＳ Ｐゴシック" pitchFamily="34" charset="-128"/>
            </a:endParaRPr>
          </a:p>
          <a:p>
            <a:pPr lvl="1">
              <a:lnSpc>
                <a:spcPct val="90000"/>
              </a:lnSpc>
            </a:pPr>
            <a:r>
              <a:rPr lang="en-US" sz="2400">
                <a:ea typeface="ＭＳ Ｐゴシック" pitchFamily="34" charset="-128"/>
              </a:rPr>
              <a:t>Additive utility:</a:t>
            </a:r>
          </a:p>
          <a:p>
            <a:pPr lvl="1">
              <a:lnSpc>
                <a:spcPct val="90000"/>
              </a:lnSpc>
            </a:pPr>
            <a:endParaRPr lang="en-US" sz="1200">
              <a:ea typeface="ＭＳ Ｐゴシック" pitchFamily="34" charset="-128"/>
            </a:endParaRPr>
          </a:p>
          <a:p>
            <a:pPr lvl="1">
              <a:lnSpc>
                <a:spcPct val="90000"/>
              </a:lnSpc>
            </a:pPr>
            <a:r>
              <a:rPr lang="en-US" sz="240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710343" y="4904088"/>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714895" y="5451912"/>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60824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lnSpcReduction="10000"/>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nonstationary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endParaRPr lang="en-US" sz="2000" dirty="0">
              <a:sym typeface="Symbol" charset="0"/>
            </a:endParaRPr>
          </a:p>
          <a:p>
            <a:pPr lvl="2">
              <a:buFont typeface="Wingdings" charset="0"/>
              <a:buChar char="§"/>
              <a:defRPr/>
            </a:pPr>
            <a:r>
              <a:rPr lang="en-US" sz="2000" dirty="0">
                <a:sym typeface="Symbol" charset="0"/>
              </a:rPr>
              <a:t>Smaller  means smaller </a:t>
            </a:r>
            <a:r>
              <a:rPr lang="ja-JP" altLang="en-US" sz="2000">
                <a:sym typeface="Symbol" charset="0"/>
              </a:rPr>
              <a:t>“</a:t>
            </a:r>
            <a:r>
              <a:rPr lang="en-US" altLang="ja-JP" sz="2000" dirty="0">
                <a:sym typeface="Symbol" charset="0"/>
              </a:rPr>
              <a:t>horizon</a:t>
            </a:r>
            <a:r>
              <a:rPr lang="ja-JP" altLang="en-US" sz="200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a:solidFill>
                  <a:srgbClr val="000000"/>
                </a:solidFill>
                <a:sym typeface="Symbol" charset="0"/>
              </a:rPr>
              <a:t>“</a:t>
            </a:r>
            <a:r>
              <a:rPr lang="en-US" altLang="ja-JP" sz="2400" dirty="0">
                <a:solidFill>
                  <a:srgbClr val="000000"/>
                </a:solidFill>
                <a:sym typeface="Symbol" charset="0"/>
              </a:rPr>
              <a:t>overheated</a:t>
            </a:r>
            <a:r>
              <a:rPr lang="ja-JP" altLang="en-US" sz="240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75215" y="2284329"/>
            <a:ext cx="3759585" cy="1752226"/>
          </a:xfrm>
          <a:prstGeom prst="rect">
            <a:avLst/>
          </a:prstGeom>
          <a:noFill/>
        </p:spPr>
      </p:pic>
    </p:spTree>
    <p:extLst>
      <p:ext uri="{BB962C8B-B14F-4D97-AF65-F5344CB8AC3E}">
        <p14:creationId xmlns:p14="http://schemas.microsoft.com/office/powerpoint/2010/main" val="1106305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21008908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552459" cy="369332"/>
              </a:xfrm>
              <a:prstGeom prst="rect">
                <a:avLst/>
              </a:prstGeom>
              <a:solidFill>
                <a:schemeClr val="accent3"/>
              </a:solidFill>
            </p:spPr>
            <p:txBody>
              <a:bodyPr wrap="square" rtlCol="0">
                <a:spAutoFit/>
              </a:bodyPr>
              <a:lstStyle/>
              <a:p>
                <a:r>
                  <a:rPr lang="en-US" dirty="0">
                    <a:solidFill>
                      <a:schemeClr val="bg1"/>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489532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Calibri"/>
                <a:ea typeface="ＭＳ Ｐゴシック" pitchFamily="34" charset="-128"/>
                <a:cs typeface="Calibri"/>
              </a:rPr>
              <a:t>Each MDP state projects an </a:t>
            </a:r>
            <a:r>
              <a:rPr lang="en-US" sz="2400" dirty="0" err="1">
                <a:latin typeface="Calibri"/>
                <a:ea typeface="ＭＳ Ｐゴシック" pitchFamily="34" charset="-128"/>
                <a:cs typeface="Calibri"/>
              </a:rPr>
              <a:t>expectimax</a:t>
            </a:r>
            <a:r>
              <a:rPr lang="en-US" sz="2400" dirty="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1"/>
                </a:solidFill>
                <a:latin typeface="Calibri"/>
                <a:cs typeface="Calibri"/>
              </a:rPr>
              <a:t>s</a:t>
            </a:r>
            <a:r>
              <a:rPr lang="ja-JP" altLang="en-US">
                <a:solidFill>
                  <a:schemeClr val="accent1"/>
                </a:solidFill>
                <a:latin typeface="Calibri"/>
                <a:cs typeface="Calibri"/>
              </a:rPr>
              <a:t>’</a:t>
            </a:r>
            <a:endParaRPr lang="en-US">
              <a:solidFill>
                <a:schemeClr val="accent1"/>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7" name="Google Shape;75;g92b3bf485b_0_0">
            <a:extLst>
              <a:ext uri="{FF2B5EF4-FFF2-40B4-BE49-F238E27FC236}">
                <a16:creationId xmlns:a16="http://schemas.microsoft.com/office/drawing/2014/main" id="{AF99919D-74AA-734C-A3CD-F0B6A83BC50D}"/>
              </a:ext>
            </a:extLst>
          </p:cNvPr>
          <p:cNvSpPr/>
          <p:nvPr/>
        </p:nvSpPr>
        <p:spPr>
          <a:xfrm>
            <a:off x="6983649" y="1874688"/>
            <a:ext cx="2133600" cy="366713"/>
          </a:xfrm>
          <a:prstGeom prst="wedgeRoundRectCallout">
            <a:avLst>
              <a:gd name="adj1" fmla="val -87946"/>
              <a:gd name="adj2" fmla="val 57374"/>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is a state</a:t>
            </a:r>
          </a:p>
        </p:txBody>
      </p:sp>
      <p:sp>
        <p:nvSpPr>
          <p:cNvPr id="38" name="Google Shape;75;g92b3bf485b_0_0">
            <a:extLst>
              <a:ext uri="{FF2B5EF4-FFF2-40B4-BE49-F238E27FC236}">
                <a16:creationId xmlns:a16="http://schemas.microsoft.com/office/drawing/2014/main" id="{AEB63AFD-E2A3-EF41-A13A-B65CDDF08FCC}"/>
              </a:ext>
            </a:extLst>
          </p:cNvPr>
          <p:cNvSpPr/>
          <p:nvPr/>
        </p:nvSpPr>
        <p:spPr>
          <a:xfrm>
            <a:off x="1371600" y="2726531"/>
            <a:ext cx="2819400" cy="484585"/>
          </a:xfrm>
          <a:prstGeom prst="wedgeRoundRectCallout">
            <a:avLst>
              <a:gd name="adj1" fmla="val 78356"/>
              <a:gd name="adj2" fmla="val 1416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a) is a q-state</a:t>
            </a:r>
          </a:p>
        </p:txBody>
      </p:sp>
      <p:sp>
        <p:nvSpPr>
          <p:cNvPr id="39" name="Google Shape;75;g92b3bf485b_0_0">
            <a:extLst>
              <a:ext uri="{FF2B5EF4-FFF2-40B4-BE49-F238E27FC236}">
                <a16:creationId xmlns:a16="http://schemas.microsoft.com/office/drawing/2014/main" id="{6FEE2049-AA3B-F740-91DA-DD958E8CF453}"/>
              </a:ext>
            </a:extLst>
          </p:cNvPr>
          <p:cNvSpPr/>
          <p:nvPr/>
        </p:nvSpPr>
        <p:spPr>
          <a:xfrm>
            <a:off x="7282977" y="3589338"/>
            <a:ext cx="3668544" cy="1143000"/>
          </a:xfrm>
          <a:prstGeom prst="wedgeRoundRectCallout">
            <a:avLst>
              <a:gd name="adj1" fmla="val -98454"/>
              <a:gd name="adj2" fmla="val 4843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a:t>
            </a:r>
            <a:r>
              <a:rPr lang="en-US" sz="2000" b="1" dirty="0" err="1"/>
              <a:t>s,a,s</a:t>
            </a:r>
            <a:r>
              <a:rPr lang="en-US" sz="2000" b="1" dirty="0"/>
              <a:t>’) is called a transition</a:t>
            </a:r>
          </a:p>
          <a:p>
            <a:pPr algn="ctr">
              <a:buSzPts val="2500"/>
            </a:pPr>
            <a:r>
              <a:rPr lang="en-US" sz="2000" b="1" dirty="0"/>
              <a:t>T(</a:t>
            </a:r>
            <a:r>
              <a:rPr lang="en-US" sz="2000" b="1" dirty="0" err="1"/>
              <a:t>s,a,s</a:t>
            </a:r>
            <a:r>
              <a:rPr lang="en-US" sz="2000" b="1" dirty="0"/>
              <a:t>’) = P(s’|</a:t>
            </a:r>
            <a:r>
              <a:rPr lang="en-US" sz="2000" b="1" dirty="0" err="1"/>
              <a:t>s,a</a:t>
            </a:r>
            <a:r>
              <a:rPr lang="en-US" sz="2000" b="1" dirty="0"/>
              <a:t>)</a:t>
            </a:r>
          </a:p>
          <a:p>
            <a:pPr algn="ctr">
              <a:buSzPts val="2500"/>
            </a:pPr>
            <a:r>
              <a:rPr lang="en-US" sz="2000" b="1" dirty="0"/>
              <a:t>R(</a:t>
            </a:r>
            <a:r>
              <a:rPr lang="en-US" sz="2000" b="1" dirty="0" err="1"/>
              <a:t>s,a,s</a:t>
            </a:r>
            <a:r>
              <a:rPr lang="en-US" sz="2000" b="1" dirty="0"/>
              <a:t>’)</a:t>
            </a:r>
          </a:p>
        </p:txBody>
      </p:sp>
    </p:spTree>
    <p:extLst>
      <p:ext uri="{BB962C8B-B14F-4D97-AF65-F5344CB8AC3E}">
        <p14:creationId xmlns:p14="http://schemas.microsoft.com/office/powerpoint/2010/main" val="1611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
        <p:nvSpPr>
          <p:cNvPr id="65" name="TextBox 64">
            <a:extLst>
              <a:ext uri="{FF2B5EF4-FFF2-40B4-BE49-F238E27FC236}">
                <a16:creationId xmlns:a16="http://schemas.microsoft.com/office/drawing/2014/main" id="{27C2BFD1-7A90-2949-A1E6-FD41AF8AF2D7}"/>
              </a:ext>
            </a:extLst>
          </p:cNvPr>
          <p:cNvSpPr txBox="1"/>
          <p:nvPr/>
        </p:nvSpPr>
        <p:spPr>
          <a:xfrm>
            <a:off x="2552589" y="3269019"/>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6" name="TextBox 65">
            <a:extLst>
              <a:ext uri="{FF2B5EF4-FFF2-40B4-BE49-F238E27FC236}">
                <a16:creationId xmlns:a16="http://schemas.microsoft.com/office/drawing/2014/main" id="{3881C76D-5C19-934F-8D62-EA7E0EE3F9A3}"/>
              </a:ext>
            </a:extLst>
          </p:cNvPr>
          <p:cNvSpPr txBox="1"/>
          <p:nvPr/>
        </p:nvSpPr>
        <p:spPr>
          <a:xfrm>
            <a:off x="6643281" y="326662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7" name="TextBox 66">
            <a:extLst>
              <a:ext uri="{FF2B5EF4-FFF2-40B4-BE49-F238E27FC236}">
                <a16:creationId xmlns:a16="http://schemas.microsoft.com/office/drawing/2014/main" id="{A32B50CF-A742-F94A-9A34-1CD839767954}"/>
              </a:ext>
            </a:extLst>
          </p:cNvPr>
          <p:cNvSpPr txBox="1"/>
          <p:nvPr/>
        </p:nvSpPr>
        <p:spPr>
          <a:xfrm>
            <a:off x="10729366" y="327559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8" name="TextBox 67">
            <a:extLst>
              <a:ext uri="{FF2B5EF4-FFF2-40B4-BE49-F238E27FC236}">
                <a16:creationId xmlns:a16="http://schemas.microsoft.com/office/drawing/2014/main" id="{B973E9BF-7CDE-F244-84DB-6D949E5F7E1E}"/>
              </a:ext>
            </a:extLst>
          </p:cNvPr>
          <p:cNvSpPr txBox="1"/>
          <p:nvPr/>
        </p:nvSpPr>
        <p:spPr>
          <a:xfrm>
            <a:off x="358451"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9" name="TextBox 68">
            <a:extLst>
              <a:ext uri="{FF2B5EF4-FFF2-40B4-BE49-F238E27FC236}">
                <a16:creationId xmlns:a16="http://schemas.microsoft.com/office/drawing/2014/main" id="{A8C7FB56-6018-D346-B551-E6A94D857C25}"/>
              </a:ext>
            </a:extLst>
          </p:cNvPr>
          <p:cNvSpPr txBox="1"/>
          <p:nvPr/>
        </p:nvSpPr>
        <p:spPr>
          <a:xfrm>
            <a:off x="1929280"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0" name="TextBox 69">
            <a:extLst>
              <a:ext uri="{FF2B5EF4-FFF2-40B4-BE49-F238E27FC236}">
                <a16:creationId xmlns:a16="http://schemas.microsoft.com/office/drawing/2014/main" id="{F1470612-B586-914E-AC20-0A5F23836E98}"/>
              </a:ext>
            </a:extLst>
          </p:cNvPr>
          <p:cNvSpPr txBox="1"/>
          <p:nvPr/>
        </p:nvSpPr>
        <p:spPr>
          <a:xfrm>
            <a:off x="4415649"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1" name="TextBox 70">
            <a:extLst>
              <a:ext uri="{FF2B5EF4-FFF2-40B4-BE49-F238E27FC236}">
                <a16:creationId xmlns:a16="http://schemas.microsoft.com/office/drawing/2014/main" id="{40857D38-3372-294E-958F-AA56319983F6}"/>
              </a:ext>
            </a:extLst>
          </p:cNvPr>
          <p:cNvSpPr txBox="1"/>
          <p:nvPr/>
        </p:nvSpPr>
        <p:spPr>
          <a:xfrm>
            <a:off x="5986478"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2" name="TextBox 71">
            <a:extLst>
              <a:ext uri="{FF2B5EF4-FFF2-40B4-BE49-F238E27FC236}">
                <a16:creationId xmlns:a16="http://schemas.microsoft.com/office/drawing/2014/main" id="{54FDF684-ECCC-5E49-83DF-46963DDFE1EF}"/>
              </a:ext>
            </a:extLst>
          </p:cNvPr>
          <p:cNvSpPr txBox="1"/>
          <p:nvPr/>
        </p:nvSpPr>
        <p:spPr>
          <a:xfrm>
            <a:off x="324115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3" name="TextBox 72">
            <a:extLst>
              <a:ext uri="{FF2B5EF4-FFF2-40B4-BE49-F238E27FC236}">
                <a16:creationId xmlns:a16="http://schemas.microsoft.com/office/drawing/2014/main" id="{B5C0393C-6B28-9B49-9CD7-B71A468E4569}"/>
              </a:ext>
            </a:extLst>
          </p:cNvPr>
          <p:cNvSpPr txBox="1"/>
          <p:nvPr/>
        </p:nvSpPr>
        <p:spPr>
          <a:xfrm>
            <a:off x="719059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4" name="TextBox 73">
            <a:extLst>
              <a:ext uri="{FF2B5EF4-FFF2-40B4-BE49-F238E27FC236}">
                <a16:creationId xmlns:a16="http://schemas.microsoft.com/office/drawing/2014/main" id="{8179F7ED-401E-EE45-98FE-63410540845C}"/>
              </a:ext>
            </a:extLst>
          </p:cNvPr>
          <p:cNvSpPr txBox="1"/>
          <p:nvPr/>
        </p:nvSpPr>
        <p:spPr>
          <a:xfrm>
            <a:off x="9839686" y="5848698"/>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5" name="TextBox 74">
            <a:extLst>
              <a:ext uri="{FF2B5EF4-FFF2-40B4-BE49-F238E27FC236}">
                <a16:creationId xmlns:a16="http://schemas.microsoft.com/office/drawing/2014/main" id="{AFD44CAB-3B0F-6F47-9E36-EB328C61E0A4}"/>
              </a:ext>
            </a:extLst>
          </p:cNvPr>
          <p:cNvSpPr txBox="1"/>
          <p:nvPr/>
        </p:nvSpPr>
        <p:spPr>
          <a:xfrm>
            <a:off x="8474086" y="5868322"/>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6" name="TextBox 75">
            <a:extLst>
              <a:ext uri="{FF2B5EF4-FFF2-40B4-BE49-F238E27FC236}">
                <a16:creationId xmlns:a16="http://schemas.microsoft.com/office/drawing/2014/main" id="{2A8044A1-D96C-254E-8CD1-31EFC0CE6539}"/>
              </a:ext>
            </a:extLst>
          </p:cNvPr>
          <p:cNvSpPr txBox="1"/>
          <p:nvPr/>
        </p:nvSpPr>
        <p:spPr>
          <a:xfrm>
            <a:off x="11589234" y="5848698"/>
            <a:ext cx="488630"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-10 </a:t>
            </a:r>
          </a:p>
        </p:txBody>
      </p:sp>
    </p:spTree>
    <p:extLst>
      <p:ext uri="{BB962C8B-B14F-4D97-AF65-F5344CB8AC3E}">
        <p14:creationId xmlns:p14="http://schemas.microsoft.com/office/powerpoint/2010/main" val="1704581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258505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5FCBFE15-4701-BF4F-B908-B4CCD045686A}"/>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a:off x="6435333" y="3426996"/>
            <a:ext cx="1043985" cy="1241006"/>
          </a:xfrm>
          <a:prstGeom prst="rect">
            <a:avLst/>
          </a:prstGeom>
        </p:spPr>
      </p:pic>
    </p:spTree>
    <p:extLst>
      <p:ext uri="{BB962C8B-B14F-4D97-AF65-F5344CB8AC3E}">
        <p14:creationId xmlns:p14="http://schemas.microsoft.com/office/powerpoint/2010/main" val="128891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5719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Tree>
    <p:extLst>
      <p:ext uri="{BB962C8B-B14F-4D97-AF65-F5344CB8AC3E}">
        <p14:creationId xmlns:p14="http://schemas.microsoft.com/office/powerpoint/2010/main" val="1876899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238" name="Group 237">
            <a:extLst>
              <a:ext uri="{FF2B5EF4-FFF2-40B4-BE49-F238E27FC236}">
                <a16:creationId xmlns:a16="http://schemas.microsoft.com/office/drawing/2014/main" id="{5A9BCE3B-2BC6-08F5-3652-1BBE1B94CA56}"/>
              </a:ext>
            </a:extLst>
          </p:cNvPr>
          <p:cNvGrpSpPr/>
          <p:nvPr/>
        </p:nvGrpSpPr>
        <p:grpSpPr>
          <a:xfrm>
            <a:off x="3073714" y="1931928"/>
            <a:ext cx="5630275" cy="4864312"/>
            <a:chOff x="3073714" y="1931928"/>
            <a:chExt cx="5630275" cy="4864312"/>
          </a:xfrm>
        </p:grpSpPr>
        <p:grpSp>
          <p:nvGrpSpPr>
            <p:cNvPr id="237" name="Group 236">
              <a:extLst>
                <a:ext uri="{FF2B5EF4-FFF2-40B4-BE49-F238E27FC236}">
                  <a16:creationId xmlns:a16="http://schemas.microsoft.com/office/drawing/2014/main" id="{136075C0-C0C0-A358-E05B-E379D180C0AD}"/>
                </a:ext>
              </a:extLst>
            </p:cNvPr>
            <p:cNvGrpSpPr/>
            <p:nvPr/>
          </p:nvGrpSpPr>
          <p:grpSpPr>
            <a:xfrm>
              <a:off x="3287442" y="1931928"/>
              <a:ext cx="5416547" cy="2450270"/>
              <a:chOff x="3287442" y="1931928"/>
              <a:chExt cx="5416547" cy="2450270"/>
            </a:xfrm>
          </p:grpSpPr>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5271980" y="1931928"/>
                <a:ext cx="351768" cy="409636"/>
              </a:xfrm>
              <a:prstGeom prst="rect">
                <a:avLst/>
              </a:prstGeom>
            </p:spPr>
          </p:pic>
          <p:grpSp>
            <p:nvGrpSpPr>
              <p:cNvPr id="192" name="Group 191">
                <a:extLst>
                  <a:ext uri="{FF2B5EF4-FFF2-40B4-BE49-F238E27FC236}">
                    <a16:creationId xmlns:a16="http://schemas.microsoft.com/office/drawing/2014/main" id="{2D8FB368-EB31-C3BA-4700-EC6F8A8D7A40}"/>
                  </a:ext>
                </a:extLst>
              </p:cNvPr>
              <p:cNvGrpSpPr/>
              <p:nvPr/>
            </p:nvGrpSpPr>
            <p:grpSpPr>
              <a:xfrm>
                <a:off x="3287442" y="2318158"/>
                <a:ext cx="5416547" cy="2064040"/>
                <a:chOff x="3287442" y="2318158"/>
                <a:chExt cx="5416547" cy="2064040"/>
              </a:xfrm>
            </p:grpSpPr>
            <p:sp>
              <p:nvSpPr>
                <p:cNvPr id="8" name="Oval 7">
                  <a:extLst>
                    <a:ext uri="{FF2B5EF4-FFF2-40B4-BE49-F238E27FC236}">
                      <a16:creationId xmlns:a16="http://schemas.microsoft.com/office/drawing/2014/main" id="{A3F95759-DDE9-034B-B089-9389409A278A}"/>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cxnSpLocks/>
                  <a:endCxn id="27"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a:endCxn id="56"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cxnSpLocks/>
                  <a:stCxn id="43"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3746555" y="3017870"/>
                  <a:ext cx="351768" cy="409636"/>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32524" y="3057193"/>
                  <a:ext cx="351768" cy="409636"/>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3287442" y="3899459"/>
                  <a:ext cx="351768" cy="409636"/>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3946883" y="3923486"/>
                  <a:ext cx="351768" cy="409636"/>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5192659" y="3922200"/>
                  <a:ext cx="351768" cy="409636"/>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7027594" y="3923486"/>
                  <a:ext cx="351768" cy="409636"/>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4423838" y="3892317"/>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6341494" y="3881391"/>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5869406" y="3922200"/>
                  <a:ext cx="351768" cy="409636"/>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7516783" y="3881391"/>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7645802" y="3050622"/>
                  <a:ext cx="462358" cy="471972"/>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7936225" y="3664982"/>
                  <a:ext cx="767764" cy="717216"/>
                </a:xfrm>
                <a:prstGeom prst="rect">
                  <a:avLst/>
                </a:prstGeom>
              </p:spPr>
            </p:pic>
          </p:grpSp>
        </p:grpSp>
        <p:grpSp>
          <p:nvGrpSpPr>
            <p:cNvPr id="236" name="Group 235">
              <a:extLst>
                <a:ext uri="{FF2B5EF4-FFF2-40B4-BE49-F238E27FC236}">
                  <a16:creationId xmlns:a16="http://schemas.microsoft.com/office/drawing/2014/main" id="{0AE96FE1-9046-DD8C-A1D1-B3F4787635B7}"/>
                </a:ext>
              </a:extLst>
            </p:cNvPr>
            <p:cNvGrpSpPr/>
            <p:nvPr/>
          </p:nvGrpSpPr>
          <p:grpSpPr>
            <a:xfrm>
              <a:off x="3073714" y="3973980"/>
              <a:ext cx="5047139" cy="2822260"/>
              <a:chOff x="3073714" y="3973980"/>
              <a:chExt cx="5047139" cy="2822260"/>
            </a:xfrm>
          </p:grpSpPr>
          <p:pic>
            <p:nvPicPr>
              <p:cNvPr id="129" name="Picture 128" descr="RacingSubTree.png">
                <a:extLst>
                  <a:ext uri="{FF2B5EF4-FFF2-40B4-BE49-F238E27FC236}">
                    <a16:creationId xmlns:a16="http://schemas.microsoft.com/office/drawing/2014/main" id="{A2C82F77-20A8-A3B0-9A15-6ABCED41B0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136" name="Oval 135">
                <a:extLst>
                  <a:ext uri="{FF2B5EF4-FFF2-40B4-BE49-F238E27FC236}">
                    <a16:creationId xmlns:a16="http://schemas.microsoft.com/office/drawing/2014/main" id="{E4877705-C299-B5E3-FF4A-947A3E37B28D}"/>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06F39BF-1FCA-92C8-E846-8C7C5E591A1B}"/>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1BB72892-7E2A-0069-8A1C-06C635E1B3D6}"/>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01B40A1A-69F3-6FD8-54FC-728623DDE5C0}"/>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0030392-4A8E-1A82-C58B-2C73431ED588}"/>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205E42B-22DE-A602-7085-037C34CA01FB}"/>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CF10CDD-A973-DC3D-97BC-87DBC3CED2E9}"/>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51DAF01-125E-7B3D-5988-DACE85D2598D}"/>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1AAB6DC-CAA2-C2EE-13E6-EDC5244516A0}"/>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0A1286F-5B70-EB8B-416A-EC394ED05ADE}"/>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A50F28E-172C-26AB-F99D-18DF48807380}"/>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C63B077-B265-784F-7E1C-337C4A180609}"/>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B12634DC-43F9-882C-C3BC-AEEFC9A72FA2}"/>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B088809-10FA-7758-AB8A-5C11CFAC0CF8}"/>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624F36B-309D-E5DE-E034-CAD0DDABF0A2}"/>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32074A87-3175-D10F-C1BE-37CDC38C9B63}"/>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Picture 167">
                <a:extLst>
                  <a:ext uri="{FF2B5EF4-FFF2-40B4-BE49-F238E27FC236}">
                    <a16:creationId xmlns:a16="http://schemas.microsoft.com/office/drawing/2014/main" id="{70E7222A-4871-0829-AF3B-820B90E5D91C}"/>
                  </a:ext>
                </a:extLst>
              </p:cNvPr>
              <p:cNvPicPr>
                <a:picLocks noChangeAspect="1"/>
              </p:cNvPicPr>
              <p:nvPr/>
            </p:nvPicPr>
            <p:blipFill>
              <a:blip r:embed="rId2"/>
              <a:stretch>
                <a:fillRect/>
              </a:stretch>
            </p:blipFill>
            <p:spPr>
              <a:xfrm rot="1659564">
                <a:off x="3220578" y="5295363"/>
                <a:ext cx="147744" cy="172049"/>
              </a:xfrm>
              <a:prstGeom prst="rect">
                <a:avLst/>
              </a:prstGeom>
            </p:spPr>
          </p:pic>
          <p:pic>
            <p:nvPicPr>
              <p:cNvPr id="169" name="Picture 168">
                <a:extLst>
                  <a:ext uri="{FF2B5EF4-FFF2-40B4-BE49-F238E27FC236}">
                    <a16:creationId xmlns:a16="http://schemas.microsoft.com/office/drawing/2014/main" id="{CB5845EC-07EC-FA57-08A1-9F3594FB2667}"/>
                  </a:ext>
                </a:extLst>
              </p:cNvPr>
              <p:cNvPicPr>
                <a:picLocks noChangeAspect="1"/>
              </p:cNvPicPr>
              <p:nvPr/>
            </p:nvPicPr>
            <p:blipFill>
              <a:blip r:embed="rId2"/>
              <a:stretch>
                <a:fillRect/>
              </a:stretch>
            </p:blipFill>
            <p:spPr>
              <a:xfrm rot="1659564">
                <a:off x="3404196" y="5304568"/>
                <a:ext cx="147744" cy="172049"/>
              </a:xfrm>
              <a:prstGeom prst="rect">
                <a:avLst/>
              </a:prstGeom>
            </p:spPr>
          </p:pic>
          <p:sp>
            <p:nvSpPr>
              <p:cNvPr id="170" name="Oval 169">
                <a:extLst>
                  <a:ext uri="{FF2B5EF4-FFF2-40B4-BE49-F238E27FC236}">
                    <a16:creationId xmlns:a16="http://schemas.microsoft.com/office/drawing/2014/main" id="{4A3918C1-5344-0EC5-5471-8DEEE6405E82}"/>
                  </a:ext>
                </a:extLst>
              </p:cNvPr>
              <p:cNvSpPr/>
              <p:nvPr/>
            </p:nvSpPr>
            <p:spPr>
              <a:xfrm rot="17161065">
                <a:off x="3574421" y="5302676"/>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Picture 170">
                <a:extLst>
                  <a:ext uri="{FF2B5EF4-FFF2-40B4-BE49-F238E27FC236}">
                    <a16:creationId xmlns:a16="http://schemas.microsoft.com/office/drawing/2014/main" id="{B3E77E8F-00A5-C953-04DE-304A53D8C252}"/>
                  </a:ext>
                </a:extLst>
              </p:cNvPr>
              <p:cNvPicPr>
                <a:picLocks noChangeAspect="1"/>
              </p:cNvPicPr>
              <p:nvPr/>
            </p:nvPicPr>
            <p:blipFill>
              <a:blip r:embed="rId2"/>
              <a:stretch>
                <a:fillRect/>
              </a:stretch>
            </p:blipFill>
            <p:spPr>
              <a:xfrm rot="1659564">
                <a:off x="3825397" y="5308126"/>
                <a:ext cx="147744" cy="172049"/>
              </a:xfrm>
              <a:prstGeom prst="rect">
                <a:avLst/>
              </a:prstGeom>
            </p:spPr>
          </p:pic>
          <p:pic>
            <p:nvPicPr>
              <p:cNvPr id="172" name="Picture 171">
                <a:extLst>
                  <a:ext uri="{FF2B5EF4-FFF2-40B4-BE49-F238E27FC236}">
                    <a16:creationId xmlns:a16="http://schemas.microsoft.com/office/drawing/2014/main" id="{3F8099C3-C278-8A5C-6A35-62E9BEAA7C74}"/>
                  </a:ext>
                </a:extLst>
              </p:cNvPr>
              <p:cNvPicPr>
                <a:picLocks noChangeAspect="1"/>
              </p:cNvPicPr>
              <p:nvPr/>
            </p:nvPicPr>
            <p:blipFill>
              <a:blip r:embed="rId2"/>
              <a:stretch>
                <a:fillRect/>
              </a:stretch>
            </p:blipFill>
            <p:spPr>
              <a:xfrm rot="1659564">
                <a:off x="4009015" y="5317331"/>
                <a:ext cx="147744" cy="172049"/>
              </a:xfrm>
              <a:prstGeom prst="rect">
                <a:avLst/>
              </a:prstGeom>
            </p:spPr>
          </p:pic>
          <p:sp>
            <p:nvSpPr>
              <p:cNvPr id="173" name="Oval 172">
                <a:extLst>
                  <a:ext uri="{FF2B5EF4-FFF2-40B4-BE49-F238E27FC236}">
                    <a16:creationId xmlns:a16="http://schemas.microsoft.com/office/drawing/2014/main" id="{0B929874-DE35-5CDE-A275-207E6B9AFC17}"/>
                  </a:ext>
                </a:extLst>
              </p:cNvPr>
              <p:cNvSpPr/>
              <p:nvPr/>
            </p:nvSpPr>
            <p:spPr>
              <a:xfrm rot="17161065">
                <a:off x="4179240" y="5315439"/>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Picture 173">
                <a:extLst>
                  <a:ext uri="{FF2B5EF4-FFF2-40B4-BE49-F238E27FC236}">
                    <a16:creationId xmlns:a16="http://schemas.microsoft.com/office/drawing/2014/main" id="{93CB3486-06FB-6D63-C5B0-97064F4E13EA}"/>
                  </a:ext>
                </a:extLst>
              </p:cNvPr>
              <p:cNvPicPr>
                <a:picLocks noChangeAspect="1"/>
              </p:cNvPicPr>
              <p:nvPr/>
            </p:nvPicPr>
            <p:blipFill>
              <a:blip r:embed="rId2"/>
              <a:stretch>
                <a:fillRect/>
              </a:stretch>
            </p:blipFill>
            <p:spPr>
              <a:xfrm rot="1659564">
                <a:off x="4374041" y="5302152"/>
                <a:ext cx="147744" cy="172049"/>
              </a:xfrm>
              <a:prstGeom prst="rect">
                <a:avLst/>
              </a:prstGeom>
            </p:spPr>
          </p:pic>
          <p:sp>
            <p:nvSpPr>
              <p:cNvPr id="175" name="Oval 174">
                <a:extLst>
                  <a:ext uri="{FF2B5EF4-FFF2-40B4-BE49-F238E27FC236}">
                    <a16:creationId xmlns:a16="http://schemas.microsoft.com/office/drawing/2014/main" id="{2FEBC2A9-54F4-FB74-5418-A8EB3FB448B7}"/>
                  </a:ext>
                </a:extLst>
              </p:cNvPr>
              <p:cNvSpPr/>
              <p:nvPr/>
            </p:nvSpPr>
            <p:spPr>
              <a:xfrm rot="17161065">
                <a:off x="4518291" y="5300260"/>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DE7C6A82-4EE0-0E3F-A5C5-0DBB5FFAFB0C}"/>
                  </a:ext>
                </a:extLst>
              </p:cNvPr>
              <p:cNvPicPr>
                <a:picLocks noChangeAspect="1"/>
              </p:cNvPicPr>
              <p:nvPr/>
            </p:nvPicPr>
            <p:blipFill>
              <a:blip r:embed="rId4"/>
              <a:stretch>
                <a:fillRect/>
              </a:stretch>
            </p:blipFill>
            <p:spPr>
              <a:xfrm>
                <a:off x="4673934" y="5234982"/>
                <a:ext cx="274997" cy="256892"/>
              </a:xfrm>
              <a:prstGeom prst="rect">
                <a:avLst/>
              </a:prstGeom>
            </p:spPr>
          </p:pic>
          <p:pic>
            <p:nvPicPr>
              <p:cNvPr id="177" name="Picture 176">
                <a:extLst>
                  <a:ext uri="{FF2B5EF4-FFF2-40B4-BE49-F238E27FC236}">
                    <a16:creationId xmlns:a16="http://schemas.microsoft.com/office/drawing/2014/main" id="{94533DAF-8DE0-7DB0-2F21-3227CA2FFADB}"/>
                  </a:ext>
                </a:extLst>
              </p:cNvPr>
              <p:cNvPicPr>
                <a:picLocks noChangeAspect="1"/>
              </p:cNvPicPr>
              <p:nvPr/>
            </p:nvPicPr>
            <p:blipFill>
              <a:blip r:embed="rId2"/>
              <a:stretch>
                <a:fillRect/>
              </a:stretch>
            </p:blipFill>
            <p:spPr>
              <a:xfrm rot="1659564">
                <a:off x="5087153" y="5293195"/>
                <a:ext cx="147744" cy="172049"/>
              </a:xfrm>
              <a:prstGeom prst="rect">
                <a:avLst/>
              </a:prstGeom>
            </p:spPr>
          </p:pic>
          <p:pic>
            <p:nvPicPr>
              <p:cNvPr id="178" name="Picture 177">
                <a:extLst>
                  <a:ext uri="{FF2B5EF4-FFF2-40B4-BE49-F238E27FC236}">
                    <a16:creationId xmlns:a16="http://schemas.microsoft.com/office/drawing/2014/main" id="{5434F422-8DA2-9D80-992C-81768D744EB4}"/>
                  </a:ext>
                </a:extLst>
              </p:cNvPr>
              <p:cNvPicPr>
                <a:picLocks noChangeAspect="1"/>
              </p:cNvPicPr>
              <p:nvPr/>
            </p:nvPicPr>
            <p:blipFill>
              <a:blip r:embed="rId2"/>
              <a:stretch>
                <a:fillRect/>
              </a:stretch>
            </p:blipFill>
            <p:spPr>
              <a:xfrm rot="1659564">
                <a:off x="5270771" y="5302400"/>
                <a:ext cx="147744" cy="172049"/>
              </a:xfrm>
              <a:prstGeom prst="rect">
                <a:avLst/>
              </a:prstGeom>
            </p:spPr>
          </p:pic>
          <p:sp>
            <p:nvSpPr>
              <p:cNvPr id="179" name="Oval 178">
                <a:extLst>
                  <a:ext uri="{FF2B5EF4-FFF2-40B4-BE49-F238E27FC236}">
                    <a16:creationId xmlns:a16="http://schemas.microsoft.com/office/drawing/2014/main" id="{2F7ADACF-43DD-F11C-090D-B2BBA19B9BCE}"/>
                  </a:ext>
                </a:extLst>
              </p:cNvPr>
              <p:cNvSpPr/>
              <p:nvPr/>
            </p:nvSpPr>
            <p:spPr>
              <a:xfrm rot="17161065">
                <a:off x="5440996" y="5300508"/>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Picture 179">
                <a:extLst>
                  <a:ext uri="{FF2B5EF4-FFF2-40B4-BE49-F238E27FC236}">
                    <a16:creationId xmlns:a16="http://schemas.microsoft.com/office/drawing/2014/main" id="{70E8DF74-13E5-D8FD-D15D-C70C64058D79}"/>
                  </a:ext>
                </a:extLst>
              </p:cNvPr>
              <p:cNvPicPr>
                <a:picLocks noChangeAspect="1"/>
              </p:cNvPicPr>
              <p:nvPr/>
            </p:nvPicPr>
            <p:blipFill>
              <a:blip r:embed="rId2"/>
              <a:stretch>
                <a:fillRect/>
              </a:stretch>
            </p:blipFill>
            <p:spPr>
              <a:xfrm rot="1659564">
                <a:off x="5724576" y="5295364"/>
                <a:ext cx="147744" cy="172049"/>
              </a:xfrm>
              <a:prstGeom prst="rect">
                <a:avLst/>
              </a:prstGeom>
            </p:spPr>
          </p:pic>
          <p:pic>
            <p:nvPicPr>
              <p:cNvPr id="181" name="Picture 180">
                <a:extLst>
                  <a:ext uri="{FF2B5EF4-FFF2-40B4-BE49-F238E27FC236}">
                    <a16:creationId xmlns:a16="http://schemas.microsoft.com/office/drawing/2014/main" id="{8B0C1CE8-3CD7-6788-D654-01259BD661D8}"/>
                  </a:ext>
                </a:extLst>
              </p:cNvPr>
              <p:cNvPicPr>
                <a:picLocks noChangeAspect="1"/>
              </p:cNvPicPr>
              <p:nvPr/>
            </p:nvPicPr>
            <p:blipFill>
              <a:blip r:embed="rId2"/>
              <a:stretch>
                <a:fillRect/>
              </a:stretch>
            </p:blipFill>
            <p:spPr>
              <a:xfrm rot="1659564">
                <a:off x="5908194" y="5304569"/>
                <a:ext cx="147744" cy="172049"/>
              </a:xfrm>
              <a:prstGeom prst="rect">
                <a:avLst/>
              </a:prstGeom>
            </p:spPr>
          </p:pic>
          <p:sp>
            <p:nvSpPr>
              <p:cNvPr id="182" name="Oval 181">
                <a:extLst>
                  <a:ext uri="{FF2B5EF4-FFF2-40B4-BE49-F238E27FC236}">
                    <a16:creationId xmlns:a16="http://schemas.microsoft.com/office/drawing/2014/main" id="{4A7259D6-7ADF-8C37-2E8F-8D5C64A95F55}"/>
                  </a:ext>
                </a:extLst>
              </p:cNvPr>
              <p:cNvSpPr/>
              <p:nvPr/>
            </p:nvSpPr>
            <p:spPr>
              <a:xfrm rot="17161065">
                <a:off x="6078419" y="5302677"/>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82">
                <a:extLst>
                  <a:ext uri="{FF2B5EF4-FFF2-40B4-BE49-F238E27FC236}">
                    <a16:creationId xmlns:a16="http://schemas.microsoft.com/office/drawing/2014/main" id="{C71EF7EB-B911-0579-EFCD-198E268ED16E}"/>
                  </a:ext>
                </a:extLst>
              </p:cNvPr>
              <p:cNvPicPr>
                <a:picLocks noChangeAspect="1"/>
              </p:cNvPicPr>
              <p:nvPr/>
            </p:nvPicPr>
            <p:blipFill>
              <a:blip r:embed="rId2"/>
              <a:stretch>
                <a:fillRect/>
              </a:stretch>
            </p:blipFill>
            <p:spPr>
              <a:xfrm rot="1659564">
                <a:off x="6285947" y="5298823"/>
                <a:ext cx="147744" cy="172049"/>
              </a:xfrm>
              <a:prstGeom prst="rect">
                <a:avLst/>
              </a:prstGeom>
            </p:spPr>
          </p:pic>
          <p:sp>
            <p:nvSpPr>
              <p:cNvPr id="184" name="Oval 183">
                <a:extLst>
                  <a:ext uri="{FF2B5EF4-FFF2-40B4-BE49-F238E27FC236}">
                    <a16:creationId xmlns:a16="http://schemas.microsoft.com/office/drawing/2014/main" id="{59D34582-8504-F1BE-CEED-574A5163EA2E}"/>
                  </a:ext>
                </a:extLst>
              </p:cNvPr>
              <p:cNvSpPr/>
              <p:nvPr/>
            </p:nvSpPr>
            <p:spPr>
              <a:xfrm rot="17161065">
                <a:off x="6430197" y="5296931"/>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6B63243C-5D8B-028C-5364-85115B80B428}"/>
                  </a:ext>
                </a:extLst>
              </p:cNvPr>
              <p:cNvPicPr>
                <a:picLocks noChangeAspect="1"/>
              </p:cNvPicPr>
              <p:nvPr/>
            </p:nvPicPr>
            <p:blipFill>
              <a:blip r:embed="rId4"/>
              <a:stretch>
                <a:fillRect/>
              </a:stretch>
            </p:blipFill>
            <p:spPr>
              <a:xfrm>
                <a:off x="6585840" y="5231653"/>
                <a:ext cx="274997" cy="256892"/>
              </a:xfrm>
              <a:prstGeom prst="rect">
                <a:avLst/>
              </a:prstGeom>
            </p:spPr>
          </p:pic>
          <p:pic>
            <p:nvPicPr>
              <p:cNvPr id="186" name="Picture 185">
                <a:extLst>
                  <a:ext uri="{FF2B5EF4-FFF2-40B4-BE49-F238E27FC236}">
                    <a16:creationId xmlns:a16="http://schemas.microsoft.com/office/drawing/2014/main" id="{C198F308-7727-C124-8BC1-ED43318B283D}"/>
                  </a:ext>
                </a:extLst>
              </p:cNvPr>
              <p:cNvPicPr>
                <a:picLocks noChangeAspect="1"/>
              </p:cNvPicPr>
              <p:nvPr/>
            </p:nvPicPr>
            <p:blipFill>
              <a:blip r:embed="rId2"/>
              <a:stretch>
                <a:fillRect/>
              </a:stretch>
            </p:blipFill>
            <p:spPr>
              <a:xfrm rot="1659564">
                <a:off x="6934024" y="5289606"/>
                <a:ext cx="147744" cy="172049"/>
              </a:xfrm>
              <a:prstGeom prst="rect">
                <a:avLst/>
              </a:prstGeom>
            </p:spPr>
          </p:pic>
          <p:pic>
            <p:nvPicPr>
              <p:cNvPr id="187" name="Picture 186">
                <a:extLst>
                  <a:ext uri="{FF2B5EF4-FFF2-40B4-BE49-F238E27FC236}">
                    <a16:creationId xmlns:a16="http://schemas.microsoft.com/office/drawing/2014/main" id="{8323BADA-E3D9-2BD2-75A3-F1A1099AB699}"/>
                  </a:ext>
                </a:extLst>
              </p:cNvPr>
              <p:cNvPicPr>
                <a:picLocks noChangeAspect="1"/>
              </p:cNvPicPr>
              <p:nvPr/>
            </p:nvPicPr>
            <p:blipFill>
              <a:blip r:embed="rId2"/>
              <a:stretch>
                <a:fillRect/>
              </a:stretch>
            </p:blipFill>
            <p:spPr>
              <a:xfrm rot="1659564">
                <a:off x="7117642" y="5298811"/>
                <a:ext cx="147744" cy="172049"/>
              </a:xfrm>
              <a:prstGeom prst="rect">
                <a:avLst/>
              </a:prstGeom>
            </p:spPr>
          </p:pic>
          <p:sp>
            <p:nvSpPr>
              <p:cNvPr id="188" name="Oval 187">
                <a:extLst>
                  <a:ext uri="{FF2B5EF4-FFF2-40B4-BE49-F238E27FC236}">
                    <a16:creationId xmlns:a16="http://schemas.microsoft.com/office/drawing/2014/main" id="{707ADB3E-BD36-34B9-D3E8-700CD7736C08}"/>
                  </a:ext>
                </a:extLst>
              </p:cNvPr>
              <p:cNvSpPr/>
              <p:nvPr/>
            </p:nvSpPr>
            <p:spPr>
              <a:xfrm rot="17161065">
                <a:off x="7287867" y="5296919"/>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a:extLst>
                  <a:ext uri="{FF2B5EF4-FFF2-40B4-BE49-F238E27FC236}">
                    <a16:creationId xmlns:a16="http://schemas.microsoft.com/office/drawing/2014/main" id="{3EAFBF63-A504-FEEB-7B4F-7C992F196713}"/>
                  </a:ext>
                </a:extLst>
              </p:cNvPr>
              <p:cNvPicPr>
                <a:picLocks noChangeAspect="1"/>
              </p:cNvPicPr>
              <p:nvPr/>
            </p:nvPicPr>
            <p:blipFill>
              <a:blip r:embed="rId2"/>
              <a:stretch>
                <a:fillRect/>
              </a:stretch>
            </p:blipFill>
            <p:spPr>
              <a:xfrm rot="1659564">
                <a:off x="7530316" y="5305494"/>
                <a:ext cx="147744" cy="172049"/>
              </a:xfrm>
              <a:prstGeom prst="rect">
                <a:avLst/>
              </a:prstGeom>
            </p:spPr>
          </p:pic>
          <p:sp>
            <p:nvSpPr>
              <p:cNvPr id="190" name="Oval 189">
                <a:extLst>
                  <a:ext uri="{FF2B5EF4-FFF2-40B4-BE49-F238E27FC236}">
                    <a16:creationId xmlns:a16="http://schemas.microsoft.com/office/drawing/2014/main" id="{2111ADC6-3783-F12F-E2B5-053F402A49EE}"/>
                  </a:ext>
                </a:extLst>
              </p:cNvPr>
              <p:cNvSpPr/>
              <p:nvPr/>
            </p:nvSpPr>
            <p:spPr>
              <a:xfrm rot="17161065">
                <a:off x="7674566" y="5303602"/>
                <a:ext cx="172249" cy="175831"/>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a:extLst>
                  <a:ext uri="{FF2B5EF4-FFF2-40B4-BE49-F238E27FC236}">
                    <a16:creationId xmlns:a16="http://schemas.microsoft.com/office/drawing/2014/main" id="{70C4F9AE-61CC-8465-E556-44D58DB2A97D}"/>
                  </a:ext>
                </a:extLst>
              </p:cNvPr>
              <p:cNvPicPr>
                <a:picLocks noChangeAspect="1"/>
              </p:cNvPicPr>
              <p:nvPr/>
            </p:nvPicPr>
            <p:blipFill>
              <a:blip r:embed="rId4"/>
              <a:stretch>
                <a:fillRect/>
              </a:stretch>
            </p:blipFill>
            <p:spPr>
              <a:xfrm>
                <a:off x="7830209" y="5238324"/>
                <a:ext cx="274997" cy="256892"/>
              </a:xfrm>
              <a:prstGeom prst="rect">
                <a:avLst/>
              </a:prstGeom>
            </p:spPr>
          </p:pic>
          <p:sp>
            <p:nvSpPr>
              <p:cNvPr id="194" name="Oval 193">
                <a:extLst>
                  <a:ext uri="{FF2B5EF4-FFF2-40B4-BE49-F238E27FC236}">
                    <a16:creationId xmlns:a16="http://schemas.microsoft.com/office/drawing/2014/main" id="{F1382271-A4C8-72FC-0DA7-56983E028F75}"/>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B48E1956-E260-4E91-1B46-8F141C4405B2}"/>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0599D8A-332B-79B0-A02F-8492A6477489}"/>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700C6ED3-9401-48D8-16B9-0BB8BDF9A8DF}"/>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8535C35-52CB-344E-B125-40EBB0CBA5E5}"/>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FE48675-8D14-D128-72CA-1C936CF21D20}"/>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92F280C4-F005-3715-164A-763B91ACF5FC}"/>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C0EDC50F-A21B-E80C-60CB-06688ED493E6}"/>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A563B3C9-DDCA-D4B7-7495-D7B408B4B2F0}"/>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32A0CC04-D71D-7B23-D815-A3BDCB5B1345}"/>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0124131D-BA3B-0564-BD2F-47EDAB9B48B3}"/>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Oval 204">
                <a:extLst>
                  <a:ext uri="{FF2B5EF4-FFF2-40B4-BE49-F238E27FC236}">
                    <a16:creationId xmlns:a16="http://schemas.microsoft.com/office/drawing/2014/main" id="{9D48C354-9FD5-8723-606F-331D219D20A8}"/>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1ECF8636-51E3-EB71-253A-D755252BF097}"/>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F63BA79-5FCA-71FE-6390-84E4A5431699}"/>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06673E33-9160-A18F-5068-2D3D45B157F3}"/>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a:extLst>
                  <a:ext uri="{FF2B5EF4-FFF2-40B4-BE49-F238E27FC236}">
                    <a16:creationId xmlns:a16="http://schemas.microsoft.com/office/drawing/2014/main" id="{821AB829-D54D-C340-48D9-1A382C46D101}"/>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DA98D8EA-39F0-33A5-316B-B77758B68E90}"/>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531FD657-8906-086B-980D-0D1A3ADA09A6}"/>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F72C22C5-B1DB-9408-F655-3682251A3A22}"/>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6C185F62-7766-DE78-8A93-8A93D8B2C035}"/>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A70E930-06AE-593B-1443-AA60149733AD}"/>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771E3C2A-FA9B-37B3-8D72-A5DDC60C22AB}"/>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9CB0681-0D8C-7EE7-8FA8-F7E64D0D75E1}"/>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97423B51-0FD9-D8F4-F195-8B89AB391478}"/>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6F1F159-518D-A68C-99CE-25466A7BE062}"/>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203FA35-14C8-D9ED-029A-DB4D98F69D49}"/>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E46AED19-4CD0-B32C-5BC3-364AD0E5628B}"/>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Oval 220">
                <a:extLst>
                  <a:ext uri="{FF2B5EF4-FFF2-40B4-BE49-F238E27FC236}">
                    <a16:creationId xmlns:a16="http://schemas.microsoft.com/office/drawing/2014/main" id="{453C5B92-2457-2299-C90F-3127E424DE7E}"/>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D09A69C3-E7D4-AD5C-99A5-BE296841E7BE}"/>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44A596DD-F7A4-9325-C0CE-C6BFD78B4303}"/>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6CA2D94-773A-957B-7307-8C2B223BFAFA}"/>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Oval 224">
                <a:extLst>
                  <a:ext uri="{FF2B5EF4-FFF2-40B4-BE49-F238E27FC236}">
                    <a16:creationId xmlns:a16="http://schemas.microsoft.com/office/drawing/2014/main" id="{60E60A08-EAFA-454E-63D8-0E5B937A04F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D3FA8FC-279E-450B-353C-7D3E424BB075}"/>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8FCDEDD2-AE5B-36FC-1680-44D0C551754D}"/>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B55CDA93-82F0-2660-442A-4477A4D42F0F}"/>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9EAA5F89-6F8C-1649-DB46-D3CB646C7B94}"/>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04A8103B-85DE-F2F7-921B-763501A6FFD3}"/>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F65BBE27-3015-4E4E-4EA4-CACD19F8FA52}"/>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34BC89FA-6895-CADD-A463-7B7EC9364874}"/>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B3DB5D6D-9708-B6A2-3FE8-1BD8FCD983E0}"/>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494E344-BC38-6B9B-4126-F1FF2E178741}"/>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7C9A889C-6F44-C0E1-0722-0370B59080F4}"/>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31568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Hyperdrive Search Tree</a:t>
            </a:r>
          </a:p>
        </p:txBody>
      </p:sp>
      <p:sp>
        <p:nvSpPr>
          <p:cNvPr id="358" name="Content Placeholder 357"/>
          <p:cNvSpPr>
            <a:spLocks noGrp="1"/>
          </p:cNvSpPr>
          <p:nvPr>
            <p:ph idx="1"/>
          </p:nvPr>
        </p:nvSpPr>
        <p:spPr>
          <a:xfrm>
            <a:off x="304800" y="1397001"/>
            <a:ext cx="4470400" cy="4729164"/>
          </a:xfrm>
        </p:spPr>
        <p:txBody>
          <a:bodyPr>
            <a:normAutofit lnSpcReduction="10000"/>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grpSp>
        <p:nvGrpSpPr>
          <p:cNvPr id="407" name="Group 406">
            <a:extLst>
              <a:ext uri="{FF2B5EF4-FFF2-40B4-BE49-F238E27FC236}">
                <a16:creationId xmlns:a16="http://schemas.microsoft.com/office/drawing/2014/main" id="{1144DFC1-BAEA-1E91-5EDB-A9F10EFA99B2}"/>
              </a:ext>
            </a:extLst>
          </p:cNvPr>
          <p:cNvGrpSpPr/>
          <p:nvPr/>
        </p:nvGrpSpPr>
        <p:grpSpPr>
          <a:xfrm>
            <a:off x="5601323" y="1203381"/>
            <a:ext cx="5630275" cy="4864312"/>
            <a:chOff x="3073714" y="1931928"/>
            <a:chExt cx="5630275" cy="4864312"/>
          </a:xfrm>
        </p:grpSpPr>
        <p:grpSp>
          <p:nvGrpSpPr>
            <p:cNvPr id="408" name="Group 407">
              <a:extLst>
                <a:ext uri="{FF2B5EF4-FFF2-40B4-BE49-F238E27FC236}">
                  <a16:creationId xmlns:a16="http://schemas.microsoft.com/office/drawing/2014/main" id="{7EFEE69C-79FA-59F5-ACB9-F64AEE616C58}"/>
                </a:ext>
              </a:extLst>
            </p:cNvPr>
            <p:cNvGrpSpPr/>
            <p:nvPr/>
          </p:nvGrpSpPr>
          <p:grpSpPr>
            <a:xfrm>
              <a:off x="3287442" y="1931928"/>
              <a:ext cx="5416547" cy="2450270"/>
              <a:chOff x="3287442" y="1931928"/>
              <a:chExt cx="5416547" cy="2450270"/>
            </a:xfrm>
          </p:grpSpPr>
          <p:pic>
            <p:nvPicPr>
              <p:cNvPr id="493" name="Picture 492">
                <a:extLst>
                  <a:ext uri="{FF2B5EF4-FFF2-40B4-BE49-F238E27FC236}">
                    <a16:creationId xmlns:a16="http://schemas.microsoft.com/office/drawing/2014/main" id="{2D2E1B19-3690-9B4F-A4C3-6FD6E9D34CCA}"/>
                  </a:ext>
                </a:extLst>
              </p:cNvPr>
              <p:cNvPicPr>
                <a:picLocks noChangeAspect="1"/>
              </p:cNvPicPr>
              <p:nvPr/>
            </p:nvPicPr>
            <p:blipFill>
              <a:blip r:embed="rId3"/>
              <a:stretch>
                <a:fillRect/>
              </a:stretch>
            </p:blipFill>
            <p:spPr>
              <a:xfrm rot="1659564">
                <a:off x="5271980" y="1931928"/>
                <a:ext cx="351768" cy="409636"/>
              </a:xfrm>
              <a:prstGeom prst="rect">
                <a:avLst/>
              </a:prstGeom>
            </p:spPr>
          </p:pic>
          <p:grpSp>
            <p:nvGrpSpPr>
              <p:cNvPr id="494" name="Group 493">
                <a:extLst>
                  <a:ext uri="{FF2B5EF4-FFF2-40B4-BE49-F238E27FC236}">
                    <a16:creationId xmlns:a16="http://schemas.microsoft.com/office/drawing/2014/main" id="{50A77102-6AE5-AD3C-98E1-3BCB328F7C49}"/>
                  </a:ext>
                </a:extLst>
              </p:cNvPr>
              <p:cNvGrpSpPr/>
              <p:nvPr/>
            </p:nvGrpSpPr>
            <p:grpSpPr>
              <a:xfrm>
                <a:off x="3287442" y="2318158"/>
                <a:ext cx="5416547" cy="2064040"/>
                <a:chOff x="3287442" y="2318158"/>
                <a:chExt cx="5416547" cy="2064040"/>
              </a:xfrm>
            </p:grpSpPr>
            <p:sp>
              <p:nvSpPr>
                <p:cNvPr id="495" name="Oval 494">
                  <a:extLst>
                    <a:ext uri="{FF2B5EF4-FFF2-40B4-BE49-F238E27FC236}">
                      <a16:creationId xmlns:a16="http://schemas.microsoft.com/office/drawing/2014/main" id="{03921564-0152-8232-75A9-4FB0B1DC8413}"/>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a:extLst>
                    <a:ext uri="{FF2B5EF4-FFF2-40B4-BE49-F238E27FC236}">
                      <a16:creationId xmlns:a16="http://schemas.microsoft.com/office/drawing/2014/main" id="{B78799DC-7340-F673-D6A3-B7C98BDB6C1B}"/>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7" name="Straight Arrow Connector 496">
                  <a:extLst>
                    <a:ext uri="{FF2B5EF4-FFF2-40B4-BE49-F238E27FC236}">
                      <a16:creationId xmlns:a16="http://schemas.microsoft.com/office/drawing/2014/main" id="{2B9D3E41-DA77-FAEA-9085-F31BC8839D25}"/>
                    </a:ext>
                  </a:extLst>
                </p:cNvPr>
                <p:cNvCxnSpPr>
                  <a:cxnSpLocks/>
                  <a:stCxn id="493" idx="2"/>
                  <a:endCxn id="496"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8" name="Straight Arrow Connector 497">
                  <a:extLst>
                    <a:ext uri="{FF2B5EF4-FFF2-40B4-BE49-F238E27FC236}">
                      <a16:creationId xmlns:a16="http://schemas.microsoft.com/office/drawing/2014/main" id="{E9101DE1-A29F-3D14-F392-95FD06E5D6FE}"/>
                    </a:ext>
                  </a:extLst>
                </p:cNvPr>
                <p:cNvCxnSpPr>
                  <a:cxnSpLocks/>
                  <a:stCxn id="493" idx="2"/>
                  <a:endCxn id="495"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99" name="Straight Arrow Connector 498">
                  <a:extLst>
                    <a:ext uri="{FF2B5EF4-FFF2-40B4-BE49-F238E27FC236}">
                      <a16:creationId xmlns:a16="http://schemas.microsoft.com/office/drawing/2014/main" id="{217801CC-8FA1-0335-3883-04D647AF9851}"/>
                    </a:ext>
                  </a:extLst>
                </p:cNvPr>
                <p:cNvCxnSpPr>
                  <a:cxnSpLocks/>
                  <a:stCxn id="496"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0" name="Straight Arrow Connector 499">
                  <a:extLst>
                    <a:ext uri="{FF2B5EF4-FFF2-40B4-BE49-F238E27FC236}">
                      <a16:creationId xmlns:a16="http://schemas.microsoft.com/office/drawing/2014/main" id="{A90492DA-AE7D-4425-B471-76E7A5D02DF6}"/>
                    </a:ext>
                  </a:extLst>
                </p:cNvPr>
                <p:cNvCxnSpPr>
                  <a:cxnSpLocks/>
                  <a:stCxn id="496"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ED03CFB9-1127-2AF1-6033-976F42EEC863}"/>
                    </a:ext>
                  </a:extLst>
                </p:cNvPr>
                <p:cNvCxnSpPr>
                  <a:cxnSpLocks/>
                  <a:stCxn id="495"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5D5DD76-992A-8CE3-E7BE-389523D216DA}"/>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id="{0E7D4549-56D0-AAF8-1D60-49137D86DE7B}"/>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4" name="Straight Arrow Connector 503">
                  <a:extLst>
                    <a:ext uri="{FF2B5EF4-FFF2-40B4-BE49-F238E27FC236}">
                      <a16:creationId xmlns:a16="http://schemas.microsoft.com/office/drawing/2014/main" id="{0CCC560E-AFE3-27A2-3335-8C70DD005B21}"/>
                    </a:ext>
                  </a:extLst>
                </p:cNvPr>
                <p:cNvCxnSpPr>
                  <a:cxnSpLocks/>
                  <a:endCxn id="503"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46DCAD6-0F52-F4BA-121C-AD2AEADC0906}"/>
                    </a:ext>
                  </a:extLst>
                </p:cNvPr>
                <p:cNvCxnSpPr>
                  <a:cxnSpLocks/>
                  <a:endCxn id="502"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80F9BE8C-A3D4-9BCF-8BD0-FDEBE22AD09A}"/>
                    </a:ext>
                  </a:extLst>
                </p:cNvPr>
                <p:cNvCxnSpPr>
                  <a:cxnSpLocks/>
                  <a:stCxn id="503"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A0EE2432-EF45-D9D2-1AB2-CBC739D5DA9F}"/>
                    </a:ext>
                  </a:extLst>
                </p:cNvPr>
                <p:cNvCxnSpPr>
                  <a:cxnSpLocks/>
                  <a:stCxn id="503"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0CC3EA-17F6-83F7-CC97-FE4A486066D4}"/>
                    </a:ext>
                  </a:extLst>
                </p:cNvPr>
                <p:cNvCxnSpPr>
                  <a:cxnSpLocks/>
                  <a:stCxn id="502"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09" name="Oval 508">
                  <a:extLst>
                    <a:ext uri="{FF2B5EF4-FFF2-40B4-BE49-F238E27FC236}">
                      <a16:creationId xmlns:a16="http://schemas.microsoft.com/office/drawing/2014/main" id="{59D92DF4-46E4-0D3B-8495-2BCAED787EDE}"/>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0" name="Straight Arrow Connector 509">
                  <a:extLst>
                    <a:ext uri="{FF2B5EF4-FFF2-40B4-BE49-F238E27FC236}">
                      <a16:creationId xmlns:a16="http://schemas.microsoft.com/office/drawing/2014/main" id="{FB144310-70E3-27B1-3BC0-3DE500105E77}"/>
                    </a:ext>
                  </a:extLst>
                </p:cNvPr>
                <p:cNvCxnSpPr>
                  <a:cxnSpLocks/>
                  <a:endCxn id="509"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C04D5E86-8ACC-D5CE-3577-F90B7A644C81}"/>
                    </a:ext>
                  </a:extLst>
                </p:cNvPr>
                <p:cNvCxnSpPr>
                  <a:cxnSpLocks/>
                  <a:stCxn id="509"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12" name="Oval 511">
                  <a:extLst>
                    <a:ext uri="{FF2B5EF4-FFF2-40B4-BE49-F238E27FC236}">
                      <a16:creationId xmlns:a16="http://schemas.microsoft.com/office/drawing/2014/main" id="{1852C573-BC66-FF7E-D38C-0E5E4F75F51F}"/>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3" name="Straight Arrow Connector 512">
                  <a:extLst>
                    <a:ext uri="{FF2B5EF4-FFF2-40B4-BE49-F238E27FC236}">
                      <a16:creationId xmlns:a16="http://schemas.microsoft.com/office/drawing/2014/main" id="{AC4F9229-9438-6EA5-3893-6B83B4B29BC3}"/>
                    </a:ext>
                  </a:extLst>
                </p:cNvPr>
                <p:cNvCxnSpPr>
                  <a:cxnSpLocks/>
                  <a:endCxn id="512"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AD9B5D72-69C5-6F09-546D-1B3DCE68921F}"/>
                    </a:ext>
                  </a:extLst>
                </p:cNvPr>
                <p:cNvCxnSpPr>
                  <a:cxnSpLocks/>
                  <a:stCxn id="512"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B8DA2713-4D2E-EB55-C7F9-3C34A0BEAAF4}"/>
                    </a:ext>
                  </a:extLst>
                </p:cNvPr>
                <p:cNvCxnSpPr>
                  <a:cxnSpLocks/>
                  <a:stCxn id="512"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16" name="Oval 515">
                  <a:extLst>
                    <a:ext uri="{FF2B5EF4-FFF2-40B4-BE49-F238E27FC236}">
                      <a16:creationId xmlns:a16="http://schemas.microsoft.com/office/drawing/2014/main" id="{A4F944B8-E936-CE9C-177D-A60344C0A2A3}"/>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7" name="Straight Arrow Connector 516">
                  <a:extLst>
                    <a:ext uri="{FF2B5EF4-FFF2-40B4-BE49-F238E27FC236}">
                      <a16:creationId xmlns:a16="http://schemas.microsoft.com/office/drawing/2014/main" id="{11A5F59A-21AD-BB77-0FEA-4FDFFA99F61B}"/>
                    </a:ext>
                  </a:extLst>
                </p:cNvPr>
                <p:cNvCxnSpPr>
                  <a:cxnSpLocks/>
                  <a:endCxn id="516"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8" name="Straight Arrow Connector 517">
                  <a:extLst>
                    <a:ext uri="{FF2B5EF4-FFF2-40B4-BE49-F238E27FC236}">
                      <a16:creationId xmlns:a16="http://schemas.microsoft.com/office/drawing/2014/main" id="{CBFF7872-5E1A-DF7A-522B-E346B58150EA}"/>
                    </a:ext>
                  </a:extLst>
                </p:cNvPr>
                <p:cNvCxnSpPr>
                  <a:cxnSpLocks/>
                  <a:stCxn id="516"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B1CBA945-2175-1E81-1896-74F26563D42E}"/>
                    </a:ext>
                  </a:extLst>
                </p:cNvPr>
                <p:cNvCxnSpPr>
                  <a:cxnSpLocks/>
                  <a:stCxn id="516" idx="4"/>
                  <a:endCxn id="532"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20" name="Oval 519">
                  <a:extLst>
                    <a:ext uri="{FF2B5EF4-FFF2-40B4-BE49-F238E27FC236}">
                      <a16:creationId xmlns:a16="http://schemas.microsoft.com/office/drawing/2014/main" id="{447E7144-4C01-59CB-AF2B-7F3DB55C9CC7}"/>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1" name="Straight Arrow Connector 520">
                  <a:extLst>
                    <a:ext uri="{FF2B5EF4-FFF2-40B4-BE49-F238E27FC236}">
                      <a16:creationId xmlns:a16="http://schemas.microsoft.com/office/drawing/2014/main" id="{8723558F-891F-1F01-F290-52710244E271}"/>
                    </a:ext>
                  </a:extLst>
                </p:cNvPr>
                <p:cNvCxnSpPr>
                  <a:cxnSpLocks/>
                  <a:endCxn id="520"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C050AC9C-D165-DA90-719F-B6A7F33297A8}"/>
                    </a:ext>
                  </a:extLst>
                </p:cNvPr>
                <p:cNvCxnSpPr>
                  <a:cxnSpLocks/>
                  <a:stCxn id="520"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523" name="Picture 522">
                  <a:extLst>
                    <a:ext uri="{FF2B5EF4-FFF2-40B4-BE49-F238E27FC236}">
                      <a16:creationId xmlns:a16="http://schemas.microsoft.com/office/drawing/2014/main" id="{7645A805-9B49-C255-F760-A475BC1E50D2}"/>
                    </a:ext>
                  </a:extLst>
                </p:cNvPr>
                <p:cNvPicPr>
                  <a:picLocks noChangeAspect="1"/>
                </p:cNvPicPr>
                <p:nvPr/>
              </p:nvPicPr>
              <p:blipFill>
                <a:blip r:embed="rId3"/>
                <a:stretch>
                  <a:fillRect/>
                </a:stretch>
              </p:blipFill>
              <p:spPr>
                <a:xfrm rot="1659564">
                  <a:off x="3746555" y="3017870"/>
                  <a:ext cx="351768" cy="409636"/>
                </a:xfrm>
                <a:prstGeom prst="rect">
                  <a:avLst/>
                </a:prstGeom>
              </p:spPr>
            </p:pic>
            <p:pic>
              <p:nvPicPr>
                <p:cNvPr id="524" name="Picture 523">
                  <a:extLst>
                    <a:ext uri="{FF2B5EF4-FFF2-40B4-BE49-F238E27FC236}">
                      <a16:creationId xmlns:a16="http://schemas.microsoft.com/office/drawing/2014/main" id="{21053007-7FE9-3A7E-E66D-B0C240265463}"/>
                    </a:ext>
                  </a:extLst>
                </p:cNvPr>
                <p:cNvPicPr>
                  <a:picLocks noChangeAspect="1"/>
                </p:cNvPicPr>
                <p:nvPr/>
              </p:nvPicPr>
              <p:blipFill>
                <a:blip r:embed="rId3"/>
                <a:stretch>
                  <a:fillRect/>
                </a:stretch>
              </p:blipFill>
              <p:spPr>
                <a:xfrm rot="1659564">
                  <a:off x="5732524" y="3057193"/>
                  <a:ext cx="351768" cy="409636"/>
                </a:xfrm>
                <a:prstGeom prst="rect">
                  <a:avLst/>
                </a:prstGeom>
              </p:spPr>
            </p:pic>
            <p:pic>
              <p:nvPicPr>
                <p:cNvPr id="525" name="Picture 524">
                  <a:extLst>
                    <a:ext uri="{FF2B5EF4-FFF2-40B4-BE49-F238E27FC236}">
                      <a16:creationId xmlns:a16="http://schemas.microsoft.com/office/drawing/2014/main" id="{45F5F007-5220-09B8-B969-E998A9E5D52C}"/>
                    </a:ext>
                  </a:extLst>
                </p:cNvPr>
                <p:cNvPicPr>
                  <a:picLocks noChangeAspect="1"/>
                </p:cNvPicPr>
                <p:nvPr/>
              </p:nvPicPr>
              <p:blipFill>
                <a:blip r:embed="rId3"/>
                <a:stretch>
                  <a:fillRect/>
                </a:stretch>
              </p:blipFill>
              <p:spPr>
                <a:xfrm rot="1659564">
                  <a:off x="3287442" y="3899459"/>
                  <a:ext cx="351768" cy="409636"/>
                </a:xfrm>
                <a:prstGeom prst="rect">
                  <a:avLst/>
                </a:prstGeom>
              </p:spPr>
            </p:pic>
            <p:pic>
              <p:nvPicPr>
                <p:cNvPr id="526" name="Picture 525">
                  <a:extLst>
                    <a:ext uri="{FF2B5EF4-FFF2-40B4-BE49-F238E27FC236}">
                      <a16:creationId xmlns:a16="http://schemas.microsoft.com/office/drawing/2014/main" id="{AE5C0231-8613-3A52-766C-043399837CBA}"/>
                    </a:ext>
                  </a:extLst>
                </p:cNvPr>
                <p:cNvPicPr>
                  <a:picLocks noChangeAspect="1"/>
                </p:cNvPicPr>
                <p:nvPr/>
              </p:nvPicPr>
              <p:blipFill>
                <a:blip r:embed="rId3"/>
                <a:stretch>
                  <a:fillRect/>
                </a:stretch>
              </p:blipFill>
              <p:spPr>
                <a:xfrm rot="1659564">
                  <a:off x="3946883" y="3923486"/>
                  <a:ext cx="351768" cy="409636"/>
                </a:xfrm>
                <a:prstGeom prst="rect">
                  <a:avLst/>
                </a:prstGeom>
              </p:spPr>
            </p:pic>
            <p:pic>
              <p:nvPicPr>
                <p:cNvPr id="527" name="Picture 526">
                  <a:extLst>
                    <a:ext uri="{FF2B5EF4-FFF2-40B4-BE49-F238E27FC236}">
                      <a16:creationId xmlns:a16="http://schemas.microsoft.com/office/drawing/2014/main" id="{FAB78793-3BA5-8E35-D101-6E60AC0C6220}"/>
                    </a:ext>
                  </a:extLst>
                </p:cNvPr>
                <p:cNvPicPr>
                  <a:picLocks noChangeAspect="1"/>
                </p:cNvPicPr>
                <p:nvPr/>
              </p:nvPicPr>
              <p:blipFill>
                <a:blip r:embed="rId3"/>
                <a:stretch>
                  <a:fillRect/>
                </a:stretch>
              </p:blipFill>
              <p:spPr>
                <a:xfrm rot="1659564">
                  <a:off x="5192659" y="3922200"/>
                  <a:ext cx="351768" cy="409636"/>
                </a:xfrm>
                <a:prstGeom prst="rect">
                  <a:avLst/>
                </a:prstGeom>
              </p:spPr>
            </p:pic>
            <p:pic>
              <p:nvPicPr>
                <p:cNvPr id="528" name="Picture 527">
                  <a:extLst>
                    <a:ext uri="{FF2B5EF4-FFF2-40B4-BE49-F238E27FC236}">
                      <a16:creationId xmlns:a16="http://schemas.microsoft.com/office/drawing/2014/main" id="{AEA3DC15-99CA-CB4F-A659-5CB3FA674E01}"/>
                    </a:ext>
                  </a:extLst>
                </p:cNvPr>
                <p:cNvPicPr>
                  <a:picLocks noChangeAspect="1"/>
                </p:cNvPicPr>
                <p:nvPr/>
              </p:nvPicPr>
              <p:blipFill>
                <a:blip r:embed="rId3"/>
                <a:stretch>
                  <a:fillRect/>
                </a:stretch>
              </p:blipFill>
              <p:spPr>
                <a:xfrm rot="1659564">
                  <a:off x="7027594" y="3923486"/>
                  <a:ext cx="351768" cy="409636"/>
                </a:xfrm>
                <a:prstGeom prst="rect">
                  <a:avLst/>
                </a:prstGeom>
              </p:spPr>
            </p:pic>
            <p:sp>
              <p:nvSpPr>
                <p:cNvPr id="529" name="Oval 528">
                  <a:extLst>
                    <a:ext uri="{FF2B5EF4-FFF2-40B4-BE49-F238E27FC236}">
                      <a16:creationId xmlns:a16="http://schemas.microsoft.com/office/drawing/2014/main" id="{01DA1023-D3B1-50AA-1C02-E2DF518426D1}"/>
                    </a:ext>
                  </a:extLst>
                </p:cNvPr>
                <p:cNvSpPr/>
                <p:nvPr/>
              </p:nvSpPr>
              <p:spPr>
                <a:xfrm rot="17161065">
                  <a:off x="4423838" y="3892317"/>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34984323-7B4B-0E21-886E-7535BCA7445B}"/>
                    </a:ext>
                  </a:extLst>
                </p:cNvPr>
                <p:cNvSpPr/>
                <p:nvPr/>
              </p:nvSpPr>
              <p:spPr>
                <a:xfrm rot="17161065">
                  <a:off x="6341494" y="3881391"/>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1" name="Picture 530">
                  <a:extLst>
                    <a:ext uri="{FF2B5EF4-FFF2-40B4-BE49-F238E27FC236}">
                      <a16:creationId xmlns:a16="http://schemas.microsoft.com/office/drawing/2014/main" id="{08562DB1-F9AF-3B99-6D59-FDB858ED1F93}"/>
                    </a:ext>
                  </a:extLst>
                </p:cNvPr>
                <p:cNvPicPr>
                  <a:picLocks noChangeAspect="1"/>
                </p:cNvPicPr>
                <p:nvPr/>
              </p:nvPicPr>
              <p:blipFill>
                <a:blip r:embed="rId3"/>
                <a:stretch>
                  <a:fillRect/>
                </a:stretch>
              </p:blipFill>
              <p:spPr>
                <a:xfrm rot="1659564">
                  <a:off x="5869406" y="3922200"/>
                  <a:ext cx="351768" cy="409636"/>
                </a:xfrm>
                <a:prstGeom prst="rect">
                  <a:avLst/>
                </a:prstGeom>
              </p:spPr>
            </p:pic>
            <p:sp>
              <p:nvSpPr>
                <p:cNvPr id="532" name="Oval 531">
                  <a:extLst>
                    <a:ext uri="{FF2B5EF4-FFF2-40B4-BE49-F238E27FC236}">
                      <a16:creationId xmlns:a16="http://schemas.microsoft.com/office/drawing/2014/main" id="{C486866D-3D2F-370E-849E-EA9AA63C5018}"/>
                    </a:ext>
                  </a:extLst>
                </p:cNvPr>
                <p:cNvSpPr/>
                <p:nvPr/>
              </p:nvSpPr>
              <p:spPr>
                <a:xfrm rot="17161065">
                  <a:off x="7516783" y="3881391"/>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2A648964-C8DE-43CF-9FE6-3DF17A6925E3}"/>
                    </a:ext>
                  </a:extLst>
                </p:cNvPr>
                <p:cNvSpPr/>
                <p:nvPr/>
              </p:nvSpPr>
              <p:spPr>
                <a:xfrm rot="17161065">
                  <a:off x="7645802" y="3050622"/>
                  <a:ext cx="462358" cy="471972"/>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4" name="Picture 533">
                  <a:extLst>
                    <a:ext uri="{FF2B5EF4-FFF2-40B4-BE49-F238E27FC236}">
                      <a16:creationId xmlns:a16="http://schemas.microsoft.com/office/drawing/2014/main" id="{07C7A380-572C-5A61-5F30-B9477A85525F}"/>
                    </a:ext>
                  </a:extLst>
                </p:cNvPr>
                <p:cNvPicPr>
                  <a:picLocks noChangeAspect="1"/>
                </p:cNvPicPr>
                <p:nvPr/>
              </p:nvPicPr>
              <p:blipFill>
                <a:blip r:embed="rId5"/>
                <a:stretch>
                  <a:fillRect/>
                </a:stretch>
              </p:blipFill>
              <p:spPr>
                <a:xfrm>
                  <a:off x="7936225" y="3664982"/>
                  <a:ext cx="767764" cy="717216"/>
                </a:xfrm>
                <a:prstGeom prst="rect">
                  <a:avLst/>
                </a:prstGeom>
              </p:spPr>
            </p:pic>
          </p:grpSp>
        </p:grpSp>
        <p:grpSp>
          <p:nvGrpSpPr>
            <p:cNvPr id="409" name="Group 408">
              <a:extLst>
                <a:ext uri="{FF2B5EF4-FFF2-40B4-BE49-F238E27FC236}">
                  <a16:creationId xmlns:a16="http://schemas.microsoft.com/office/drawing/2014/main" id="{28D83844-4A14-132B-D8F2-22AFDD940322}"/>
                </a:ext>
              </a:extLst>
            </p:cNvPr>
            <p:cNvGrpSpPr/>
            <p:nvPr/>
          </p:nvGrpSpPr>
          <p:grpSpPr>
            <a:xfrm>
              <a:off x="3073714" y="3973980"/>
              <a:ext cx="5047139" cy="2822260"/>
              <a:chOff x="3073714" y="3973980"/>
              <a:chExt cx="5047139" cy="2822260"/>
            </a:xfrm>
          </p:grpSpPr>
          <p:pic>
            <p:nvPicPr>
              <p:cNvPr id="410" name="Picture 409" descr="RacingSubTree.png">
                <a:extLst>
                  <a:ext uri="{FF2B5EF4-FFF2-40B4-BE49-F238E27FC236}">
                    <a16:creationId xmlns:a16="http://schemas.microsoft.com/office/drawing/2014/main" id="{7D160A8E-3DC5-7B01-17C8-85502192A6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411" name="Oval 410">
                <a:extLst>
                  <a:ext uri="{FF2B5EF4-FFF2-40B4-BE49-F238E27FC236}">
                    <a16:creationId xmlns:a16="http://schemas.microsoft.com/office/drawing/2014/main" id="{5C3B636C-B39E-38F1-081C-62C630A671D6}"/>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52328B36-252C-DB05-43BF-75D010FBB75E}"/>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093C31AB-0E75-C109-76C3-93DBCA82B935}"/>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C2B2C44F-6220-A5E8-06EB-BA2D493D85AC}"/>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5557748E-F529-B982-EA8D-4120249551EF}"/>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A0F83509-50A0-0E59-1318-F993060CC050}"/>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14805252-7B23-78D9-01A6-48AB230EC983}"/>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3D7FA0C6-F7D3-89B3-E975-A86C76C738F4}"/>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79F51BEA-A3F2-6E7D-395E-8F50C07B3119}"/>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1392890C-6D87-1E38-2C2A-D58EDCA4C044}"/>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087A4DDD-541D-41F9-7163-761CCB871E04}"/>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953DB4A7-ECF9-CB0D-C874-51A365EED926}"/>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FF97A3A7-2CAF-5780-B89D-AA6D095CE8AB}"/>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8C6F7157-854F-A433-FD47-EDCF22FB54CB}"/>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2BABB06D-73D6-1D5E-B00F-14175DF2D077}"/>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7EE79403-0CCC-2BF0-F389-7C339F3A6D2F}"/>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7" name="Picture 426">
                <a:extLst>
                  <a:ext uri="{FF2B5EF4-FFF2-40B4-BE49-F238E27FC236}">
                    <a16:creationId xmlns:a16="http://schemas.microsoft.com/office/drawing/2014/main" id="{0A5F4B52-4608-072B-C3E7-FA491FC3AFF4}"/>
                  </a:ext>
                </a:extLst>
              </p:cNvPr>
              <p:cNvPicPr>
                <a:picLocks noChangeAspect="1"/>
              </p:cNvPicPr>
              <p:nvPr/>
            </p:nvPicPr>
            <p:blipFill>
              <a:blip r:embed="rId3"/>
              <a:stretch>
                <a:fillRect/>
              </a:stretch>
            </p:blipFill>
            <p:spPr>
              <a:xfrm rot="1659564">
                <a:off x="3220578" y="5295363"/>
                <a:ext cx="147744" cy="172049"/>
              </a:xfrm>
              <a:prstGeom prst="rect">
                <a:avLst/>
              </a:prstGeom>
            </p:spPr>
          </p:pic>
          <p:pic>
            <p:nvPicPr>
              <p:cNvPr id="428" name="Picture 427">
                <a:extLst>
                  <a:ext uri="{FF2B5EF4-FFF2-40B4-BE49-F238E27FC236}">
                    <a16:creationId xmlns:a16="http://schemas.microsoft.com/office/drawing/2014/main" id="{38D6D383-18D7-9350-8247-62DC23B61742}"/>
                  </a:ext>
                </a:extLst>
              </p:cNvPr>
              <p:cNvPicPr>
                <a:picLocks noChangeAspect="1"/>
              </p:cNvPicPr>
              <p:nvPr/>
            </p:nvPicPr>
            <p:blipFill>
              <a:blip r:embed="rId3"/>
              <a:stretch>
                <a:fillRect/>
              </a:stretch>
            </p:blipFill>
            <p:spPr>
              <a:xfrm rot="1659564">
                <a:off x="3404196" y="5304568"/>
                <a:ext cx="147744" cy="172049"/>
              </a:xfrm>
              <a:prstGeom prst="rect">
                <a:avLst/>
              </a:prstGeom>
            </p:spPr>
          </p:pic>
          <p:sp>
            <p:nvSpPr>
              <p:cNvPr id="429" name="Oval 428">
                <a:extLst>
                  <a:ext uri="{FF2B5EF4-FFF2-40B4-BE49-F238E27FC236}">
                    <a16:creationId xmlns:a16="http://schemas.microsoft.com/office/drawing/2014/main" id="{76F2D780-0670-2B5D-096B-6573313858A7}"/>
                  </a:ext>
                </a:extLst>
              </p:cNvPr>
              <p:cNvSpPr/>
              <p:nvPr/>
            </p:nvSpPr>
            <p:spPr>
              <a:xfrm rot="17161065">
                <a:off x="3574421" y="5302676"/>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0" name="Picture 429">
                <a:extLst>
                  <a:ext uri="{FF2B5EF4-FFF2-40B4-BE49-F238E27FC236}">
                    <a16:creationId xmlns:a16="http://schemas.microsoft.com/office/drawing/2014/main" id="{D8D002CD-86BF-EC7E-53A9-CFC8B5D215D2}"/>
                  </a:ext>
                </a:extLst>
              </p:cNvPr>
              <p:cNvPicPr>
                <a:picLocks noChangeAspect="1"/>
              </p:cNvPicPr>
              <p:nvPr/>
            </p:nvPicPr>
            <p:blipFill>
              <a:blip r:embed="rId3"/>
              <a:stretch>
                <a:fillRect/>
              </a:stretch>
            </p:blipFill>
            <p:spPr>
              <a:xfrm rot="1659564">
                <a:off x="3825397" y="5308126"/>
                <a:ext cx="147744" cy="172049"/>
              </a:xfrm>
              <a:prstGeom prst="rect">
                <a:avLst/>
              </a:prstGeom>
            </p:spPr>
          </p:pic>
          <p:pic>
            <p:nvPicPr>
              <p:cNvPr id="431" name="Picture 430">
                <a:extLst>
                  <a:ext uri="{FF2B5EF4-FFF2-40B4-BE49-F238E27FC236}">
                    <a16:creationId xmlns:a16="http://schemas.microsoft.com/office/drawing/2014/main" id="{799C97B2-E361-AB53-DA3F-C1C0238773FE}"/>
                  </a:ext>
                </a:extLst>
              </p:cNvPr>
              <p:cNvPicPr>
                <a:picLocks noChangeAspect="1"/>
              </p:cNvPicPr>
              <p:nvPr/>
            </p:nvPicPr>
            <p:blipFill>
              <a:blip r:embed="rId3"/>
              <a:stretch>
                <a:fillRect/>
              </a:stretch>
            </p:blipFill>
            <p:spPr>
              <a:xfrm rot="1659564">
                <a:off x="4009015" y="5317331"/>
                <a:ext cx="147744" cy="172049"/>
              </a:xfrm>
              <a:prstGeom prst="rect">
                <a:avLst/>
              </a:prstGeom>
            </p:spPr>
          </p:pic>
          <p:sp>
            <p:nvSpPr>
              <p:cNvPr id="432" name="Oval 431">
                <a:extLst>
                  <a:ext uri="{FF2B5EF4-FFF2-40B4-BE49-F238E27FC236}">
                    <a16:creationId xmlns:a16="http://schemas.microsoft.com/office/drawing/2014/main" id="{5F3401DF-D12F-B034-1140-C3C49C22C897}"/>
                  </a:ext>
                </a:extLst>
              </p:cNvPr>
              <p:cNvSpPr/>
              <p:nvPr/>
            </p:nvSpPr>
            <p:spPr>
              <a:xfrm rot="17161065">
                <a:off x="4179240" y="5315439"/>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Picture 432">
                <a:extLst>
                  <a:ext uri="{FF2B5EF4-FFF2-40B4-BE49-F238E27FC236}">
                    <a16:creationId xmlns:a16="http://schemas.microsoft.com/office/drawing/2014/main" id="{7818B9E7-4023-B1C2-8202-3B7BD58C65C1}"/>
                  </a:ext>
                </a:extLst>
              </p:cNvPr>
              <p:cNvPicPr>
                <a:picLocks noChangeAspect="1"/>
              </p:cNvPicPr>
              <p:nvPr/>
            </p:nvPicPr>
            <p:blipFill>
              <a:blip r:embed="rId3"/>
              <a:stretch>
                <a:fillRect/>
              </a:stretch>
            </p:blipFill>
            <p:spPr>
              <a:xfrm rot="1659564">
                <a:off x="4374041" y="5302152"/>
                <a:ext cx="147744" cy="172049"/>
              </a:xfrm>
              <a:prstGeom prst="rect">
                <a:avLst/>
              </a:prstGeom>
            </p:spPr>
          </p:pic>
          <p:sp>
            <p:nvSpPr>
              <p:cNvPr id="434" name="Oval 433">
                <a:extLst>
                  <a:ext uri="{FF2B5EF4-FFF2-40B4-BE49-F238E27FC236}">
                    <a16:creationId xmlns:a16="http://schemas.microsoft.com/office/drawing/2014/main" id="{A9848DBD-9D97-4375-6E25-C223FC4E0999}"/>
                  </a:ext>
                </a:extLst>
              </p:cNvPr>
              <p:cNvSpPr/>
              <p:nvPr/>
            </p:nvSpPr>
            <p:spPr>
              <a:xfrm rot="17161065">
                <a:off x="4518291" y="5300260"/>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5" name="Picture 434">
                <a:extLst>
                  <a:ext uri="{FF2B5EF4-FFF2-40B4-BE49-F238E27FC236}">
                    <a16:creationId xmlns:a16="http://schemas.microsoft.com/office/drawing/2014/main" id="{60694DA5-0194-EDFD-29E5-D466EC27FB61}"/>
                  </a:ext>
                </a:extLst>
              </p:cNvPr>
              <p:cNvPicPr>
                <a:picLocks noChangeAspect="1"/>
              </p:cNvPicPr>
              <p:nvPr/>
            </p:nvPicPr>
            <p:blipFill>
              <a:blip r:embed="rId5"/>
              <a:stretch>
                <a:fillRect/>
              </a:stretch>
            </p:blipFill>
            <p:spPr>
              <a:xfrm>
                <a:off x="4673934" y="5234982"/>
                <a:ext cx="274997" cy="256892"/>
              </a:xfrm>
              <a:prstGeom prst="rect">
                <a:avLst/>
              </a:prstGeom>
            </p:spPr>
          </p:pic>
          <p:pic>
            <p:nvPicPr>
              <p:cNvPr id="436" name="Picture 435">
                <a:extLst>
                  <a:ext uri="{FF2B5EF4-FFF2-40B4-BE49-F238E27FC236}">
                    <a16:creationId xmlns:a16="http://schemas.microsoft.com/office/drawing/2014/main" id="{9673F66B-8956-2215-B0D7-10AFEBE59553}"/>
                  </a:ext>
                </a:extLst>
              </p:cNvPr>
              <p:cNvPicPr>
                <a:picLocks noChangeAspect="1"/>
              </p:cNvPicPr>
              <p:nvPr/>
            </p:nvPicPr>
            <p:blipFill>
              <a:blip r:embed="rId3"/>
              <a:stretch>
                <a:fillRect/>
              </a:stretch>
            </p:blipFill>
            <p:spPr>
              <a:xfrm rot="1659564">
                <a:off x="5087153" y="5293195"/>
                <a:ext cx="147744" cy="172049"/>
              </a:xfrm>
              <a:prstGeom prst="rect">
                <a:avLst/>
              </a:prstGeom>
            </p:spPr>
          </p:pic>
          <p:pic>
            <p:nvPicPr>
              <p:cNvPr id="437" name="Picture 436">
                <a:extLst>
                  <a:ext uri="{FF2B5EF4-FFF2-40B4-BE49-F238E27FC236}">
                    <a16:creationId xmlns:a16="http://schemas.microsoft.com/office/drawing/2014/main" id="{38B34FF4-F44B-1687-6B9D-24819EEB772B}"/>
                  </a:ext>
                </a:extLst>
              </p:cNvPr>
              <p:cNvPicPr>
                <a:picLocks noChangeAspect="1"/>
              </p:cNvPicPr>
              <p:nvPr/>
            </p:nvPicPr>
            <p:blipFill>
              <a:blip r:embed="rId3"/>
              <a:stretch>
                <a:fillRect/>
              </a:stretch>
            </p:blipFill>
            <p:spPr>
              <a:xfrm rot="1659564">
                <a:off x="5270771" y="5302400"/>
                <a:ext cx="147744" cy="172049"/>
              </a:xfrm>
              <a:prstGeom prst="rect">
                <a:avLst/>
              </a:prstGeom>
            </p:spPr>
          </p:pic>
          <p:sp>
            <p:nvSpPr>
              <p:cNvPr id="438" name="Oval 437">
                <a:extLst>
                  <a:ext uri="{FF2B5EF4-FFF2-40B4-BE49-F238E27FC236}">
                    <a16:creationId xmlns:a16="http://schemas.microsoft.com/office/drawing/2014/main" id="{88B26AE7-77BD-F7D7-6B55-7D2E21C02D6A}"/>
                  </a:ext>
                </a:extLst>
              </p:cNvPr>
              <p:cNvSpPr/>
              <p:nvPr/>
            </p:nvSpPr>
            <p:spPr>
              <a:xfrm rot="17161065">
                <a:off x="5440996" y="5300508"/>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9" name="Picture 438">
                <a:extLst>
                  <a:ext uri="{FF2B5EF4-FFF2-40B4-BE49-F238E27FC236}">
                    <a16:creationId xmlns:a16="http://schemas.microsoft.com/office/drawing/2014/main" id="{9C2BD4A4-688E-9B5B-4317-896597651103}"/>
                  </a:ext>
                </a:extLst>
              </p:cNvPr>
              <p:cNvPicPr>
                <a:picLocks noChangeAspect="1"/>
              </p:cNvPicPr>
              <p:nvPr/>
            </p:nvPicPr>
            <p:blipFill>
              <a:blip r:embed="rId3"/>
              <a:stretch>
                <a:fillRect/>
              </a:stretch>
            </p:blipFill>
            <p:spPr>
              <a:xfrm rot="1659564">
                <a:off x="5724576" y="5295364"/>
                <a:ext cx="147744" cy="172049"/>
              </a:xfrm>
              <a:prstGeom prst="rect">
                <a:avLst/>
              </a:prstGeom>
            </p:spPr>
          </p:pic>
          <p:pic>
            <p:nvPicPr>
              <p:cNvPr id="440" name="Picture 439">
                <a:extLst>
                  <a:ext uri="{FF2B5EF4-FFF2-40B4-BE49-F238E27FC236}">
                    <a16:creationId xmlns:a16="http://schemas.microsoft.com/office/drawing/2014/main" id="{428AEDCF-B056-3C96-95BC-0D85F30A18C1}"/>
                  </a:ext>
                </a:extLst>
              </p:cNvPr>
              <p:cNvPicPr>
                <a:picLocks noChangeAspect="1"/>
              </p:cNvPicPr>
              <p:nvPr/>
            </p:nvPicPr>
            <p:blipFill>
              <a:blip r:embed="rId3"/>
              <a:stretch>
                <a:fillRect/>
              </a:stretch>
            </p:blipFill>
            <p:spPr>
              <a:xfrm rot="1659564">
                <a:off x="5908194" y="5304569"/>
                <a:ext cx="147744" cy="172049"/>
              </a:xfrm>
              <a:prstGeom prst="rect">
                <a:avLst/>
              </a:prstGeom>
            </p:spPr>
          </p:pic>
          <p:sp>
            <p:nvSpPr>
              <p:cNvPr id="441" name="Oval 440">
                <a:extLst>
                  <a:ext uri="{FF2B5EF4-FFF2-40B4-BE49-F238E27FC236}">
                    <a16:creationId xmlns:a16="http://schemas.microsoft.com/office/drawing/2014/main" id="{CD919376-FFBE-BE46-946D-0A77B3BB91DA}"/>
                  </a:ext>
                </a:extLst>
              </p:cNvPr>
              <p:cNvSpPr/>
              <p:nvPr/>
            </p:nvSpPr>
            <p:spPr>
              <a:xfrm rot="17161065">
                <a:off x="6078419" y="5302677"/>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41">
                <a:extLst>
                  <a:ext uri="{FF2B5EF4-FFF2-40B4-BE49-F238E27FC236}">
                    <a16:creationId xmlns:a16="http://schemas.microsoft.com/office/drawing/2014/main" id="{BF11A6B3-BD38-EFF7-F056-270254FDEA9E}"/>
                  </a:ext>
                </a:extLst>
              </p:cNvPr>
              <p:cNvPicPr>
                <a:picLocks noChangeAspect="1"/>
              </p:cNvPicPr>
              <p:nvPr/>
            </p:nvPicPr>
            <p:blipFill>
              <a:blip r:embed="rId3"/>
              <a:stretch>
                <a:fillRect/>
              </a:stretch>
            </p:blipFill>
            <p:spPr>
              <a:xfrm rot="1659564">
                <a:off x="6285947" y="5298823"/>
                <a:ext cx="147744" cy="172049"/>
              </a:xfrm>
              <a:prstGeom prst="rect">
                <a:avLst/>
              </a:prstGeom>
            </p:spPr>
          </p:pic>
          <p:sp>
            <p:nvSpPr>
              <p:cNvPr id="443" name="Oval 442">
                <a:extLst>
                  <a:ext uri="{FF2B5EF4-FFF2-40B4-BE49-F238E27FC236}">
                    <a16:creationId xmlns:a16="http://schemas.microsoft.com/office/drawing/2014/main" id="{FB594E1A-9E96-C7EE-4E3C-F9B1A78BFA0B}"/>
                  </a:ext>
                </a:extLst>
              </p:cNvPr>
              <p:cNvSpPr/>
              <p:nvPr/>
            </p:nvSpPr>
            <p:spPr>
              <a:xfrm rot="17161065">
                <a:off x="6430197" y="5296931"/>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4" name="Picture 443">
                <a:extLst>
                  <a:ext uri="{FF2B5EF4-FFF2-40B4-BE49-F238E27FC236}">
                    <a16:creationId xmlns:a16="http://schemas.microsoft.com/office/drawing/2014/main" id="{3D19A9C8-D6AD-8E24-D26B-8FCB15497C1B}"/>
                  </a:ext>
                </a:extLst>
              </p:cNvPr>
              <p:cNvPicPr>
                <a:picLocks noChangeAspect="1"/>
              </p:cNvPicPr>
              <p:nvPr/>
            </p:nvPicPr>
            <p:blipFill>
              <a:blip r:embed="rId5"/>
              <a:stretch>
                <a:fillRect/>
              </a:stretch>
            </p:blipFill>
            <p:spPr>
              <a:xfrm>
                <a:off x="6585840" y="5231653"/>
                <a:ext cx="274997" cy="256892"/>
              </a:xfrm>
              <a:prstGeom prst="rect">
                <a:avLst/>
              </a:prstGeom>
            </p:spPr>
          </p:pic>
          <p:pic>
            <p:nvPicPr>
              <p:cNvPr id="445" name="Picture 444">
                <a:extLst>
                  <a:ext uri="{FF2B5EF4-FFF2-40B4-BE49-F238E27FC236}">
                    <a16:creationId xmlns:a16="http://schemas.microsoft.com/office/drawing/2014/main" id="{A7F7A861-0F5A-E127-1DE6-E421A4A64BEB}"/>
                  </a:ext>
                </a:extLst>
              </p:cNvPr>
              <p:cNvPicPr>
                <a:picLocks noChangeAspect="1"/>
              </p:cNvPicPr>
              <p:nvPr/>
            </p:nvPicPr>
            <p:blipFill>
              <a:blip r:embed="rId3"/>
              <a:stretch>
                <a:fillRect/>
              </a:stretch>
            </p:blipFill>
            <p:spPr>
              <a:xfrm rot="1659564">
                <a:off x="6934024" y="5289606"/>
                <a:ext cx="147744" cy="172049"/>
              </a:xfrm>
              <a:prstGeom prst="rect">
                <a:avLst/>
              </a:prstGeom>
            </p:spPr>
          </p:pic>
          <p:pic>
            <p:nvPicPr>
              <p:cNvPr id="446" name="Picture 445">
                <a:extLst>
                  <a:ext uri="{FF2B5EF4-FFF2-40B4-BE49-F238E27FC236}">
                    <a16:creationId xmlns:a16="http://schemas.microsoft.com/office/drawing/2014/main" id="{84CAD887-B2A0-36B2-0B4E-16A135CEE976}"/>
                  </a:ext>
                </a:extLst>
              </p:cNvPr>
              <p:cNvPicPr>
                <a:picLocks noChangeAspect="1"/>
              </p:cNvPicPr>
              <p:nvPr/>
            </p:nvPicPr>
            <p:blipFill>
              <a:blip r:embed="rId3"/>
              <a:stretch>
                <a:fillRect/>
              </a:stretch>
            </p:blipFill>
            <p:spPr>
              <a:xfrm rot="1659564">
                <a:off x="7117642" y="5298811"/>
                <a:ext cx="147744" cy="172049"/>
              </a:xfrm>
              <a:prstGeom prst="rect">
                <a:avLst/>
              </a:prstGeom>
            </p:spPr>
          </p:pic>
          <p:sp>
            <p:nvSpPr>
              <p:cNvPr id="447" name="Oval 446">
                <a:extLst>
                  <a:ext uri="{FF2B5EF4-FFF2-40B4-BE49-F238E27FC236}">
                    <a16:creationId xmlns:a16="http://schemas.microsoft.com/office/drawing/2014/main" id="{C69AAB18-CF45-F5E7-AAE6-8594BF64B9F5}"/>
                  </a:ext>
                </a:extLst>
              </p:cNvPr>
              <p:cNvSpPr/>
              <p:nvPr/>
            </p:nvSpPr>
            <p:spPr>
              <a:xfrm rot="17161065">
                <a:off x="7287867" y="5296919"/>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8" name="Picture 447">
                <a:extLst>
                  <a:ext uri="{FF2B5EF4-FFF2-40B4-BE49-F238E27FC236}">
                    <a16:creationId xmlns:a16="http://schemas.microsoft.com/office/drawing/2014/main" id="{842E4CD3-A15D-0E33-00DA-7F6ECD79A076}"/>
                  </a:ext>
                </a:extLst>
              </p:cNvPr>
              <p:cNvPicPr>
                <a:picLocks noChangeAspect="1"/>
              </p:cNvPicPr>
              <p:nvPr/>
            </p:nvPicPr>
            <p:blipFill>
              <a:blip r:embed="rId3"/>
              <a:stretch>
                <a:fillRect/>
              </a:stretch>
            </p:blipFill>
            <p:spPr>
              <a:xfrm rot="1659564">
                <a:off x="7530316" y="5305494"/>
                <a:ext cx="147744" cy="172049"/>
              </a:xfrm>
              <a:prstGeom prst="rect">
                <a:avLst/>
              </a:prstGeom>
            </p:spPr>
          </p:pic>
          <p:sp>
            <p:nvSpPr>
              <p:cNvPr id="449" name="Oval 448">
                <a:extLst>
                  <a:ext uri="{FF2B5EF4-FFF2-40B4-BE49-F238E27FC236}">
                    <a16:creationId xmlns:a16="http://schemas.microsoft.com/office/drawing/2014/main" id="{E969F549-840A-2911-C5CC-C2A397E8C05F}"/>
                  </a:ext>
                </a:extLst>
              </p:cNvPr>
              <p:cNvSpPr/>
              <p:nvPr/>
            </p:nvSpPr>
            <p:spPr>
              <a:xfrm rot="17161065">
                <a:off x="7674566" y="5303602"/>
                <a:ext cx="172249" cy="17583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0" name="Picture 449">
                <a:extLst>
                  <a:ext uri="{FF2B5EF4-FFF2-40B4-BE49-F238E27FC236}">
                    <a16:creationId xmlns:a16="http://schemas.microsoft.com/office/drawing/2014/main" id="{171409EF-415A-3F1D-81AA-8AFFF44C13A5}"/>
                  </a:ext>
                </a:extLst>
              </p:cNvPr>
              <p:cNvPicPr>
                <a:picLocks noChangeAspect="1"/>
              </p:cNvPicPr>
              <p:nvPr/>
            </p:nvPicPr>
            <p:blipFill>
              <a:blip r:embed="rId5"/>
              <a:stretch>
                <a:fillRect/>
              </a:stretch>
            </p:blipFill>
            <p:spPr>
              <a:xfrm>
                <a:off x="7830209" y="5238324"/>
                <a:ext cx="274997" cy="256892"/>
              </a:xfrm>
              <a:prstGeom prst="rect">
                <a:avLst/>
              </a:prstGeom>
            </p:spPr>
          </p:pic>
          <p:sp>
            <p:nvSpPr>
              <p:cNvPr id="451" name="Oval 450">
                <a:extLst>
                  <a:ext uri="{FF2B5EF4-FFF2-40B4-BE49-F238E27FC236}">
                    <a16:creationId xmlns:a16="http://schemas.microsoft.com/office/drawing/2014/main" id="{BF8D69CB-0C50-E228-C021-BF858AFAE29A}"/>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a:extLst>
                  <a:ext uri="{FF2B5EF4-FFF2-40B4-BE49-F238E27FC236}">
                    <a16:creationId xmlns:a16="http://schemas.microsoft.com/office/drawing/2014/main" id="{6696C183-9273-CDDB-30EB-ADF9622BB277}"/>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DEC4C010-726B-C37B-4CA3-4E63F5D297EE}"/>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4AA3ABC3-4471-C9D6-6CB2-CF1ADE66F338}"/>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id="{26B6FB0F-FDF0-5FE7-4FFC-9262EB8B1C28}"/>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id="{51E7194E-A98F-BE9E-8B5B-46B3990C37F9}"/>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a:extLst>
                  <a:ext uri="{FF2B5EF4-FFF2-40B4-BE49-F238E27FC236}">
                    <a16:creationId xmlns:a16="http://schemas.microsoft.com/office/drawing/2014/main" id="{A204E04D-34E3-00DE-BEC1-2F102155EF1D}"/>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a:extLst>
                  <a:ext uri="{FF2B5EF4-FFF2-40B4-BE49-F238E27FC236}">
                    <a16:creationId xmlns:a16="http://schemas.microsoft.com/office/drawing/2014/main" id="{741F8F29-7076-D416-7A96-CECCFFE6F8FE}"/>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a:extLst>
                  <a:ext uri="{FF2B5EF4-FFF2-40B4-BE49-F238E27FC236}">
                    <a16:creationId xmlns:a16="http://schemas.microsoft.com/office/drawing/2014/main" id="{65ED5C57-BE1A-B362-8D9A-65772B882F9D}"/>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id="{F242CB5D-B3F0-EF26-F4A9-E435E8BF5A0D}"/>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id="{E8CB76DA-2A11-2111-F9E8-3A0C9DFF2B6C}"/>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2" name="Oval 461">
                <a:extLst>
                  <a:ext uri="{FF2B5EF4-FFF2-40B4-BE49-F238E27FC236}">
                    <a16:creationId xmlns:a16="http://schemas.microsoft.com/office/drawing/2014/main" id="{9FBF87EB-BF18-E496-15AA-444CD6D16D44}"/>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a:extLst>
                  <a:ext uri="{FF2B5EF4-FFF2-40B4-BE49-F238E27FC236}">
                    <a16:creationId xmlns:a16="http://schemas.microsoft.com/office/drawing/2014/main" id="{323B003F-245A-5401-161B-426E58885F6A}"/>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a:extLst>
                  <a:ext uri="{FF2B5EF4-FFF2-40B4-BE49-F238E27FC236}">
                    <a16:creationId xmlns:a16="http://schemas.microsoft.com/office/drawing/2014/main" id="{2BD4D671-ABBC-066F-550B-95F8AC59CFDE}"/>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id="{32AF52B7-35B5-6561-8C5B-CD1471E0B2F7}"/>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6" name="Oval 465">
                <a:extLst>
                  <a:ext uri="{FF2B5EF4-FFF2-40B4-BE49-F238E27FC236}">
                    <a16:creationId xmlns:a16="http://schemas.microsoft.com/office/drawing/2014/main" id="{EC18C4D1-3CDA-E9A4-322D-97E0345F0A97}"/>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a:extLst>
                  <a:ext uri="{FF2B5EF4-FFF2-40B4-BE49-F238E27FC236}">
                    <a16:creationId xmlns:a16="http://schemas.microsoft.com/office/drawing/2014/main" id="{7AD5D2C9-7333-2569-1264-F3E3EA8E4A7E}"/>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a:extLst>
                  <a:ext uri="{FF2B5EF4-FFF2-40B4-BE49-F238E27FC236}">
                    <a16:creationId xmlns:a16="http://schemas.microsoft.com/office/drawing/2014/main" id="{4FC316F5-B221-0FCB-4569-5267D50F30BD}"/>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a:extLst>
                  <a:ext uri="{FF2B5EF4-FFF2-40B4-BE49-F238E27FC236}">
                    <a16:creationId xmlns:a16="http://schemas.microsoft.com/office/drawing/2014/main" id="{AAC44130-1113-6FEB-F42D-6636AC143E66}"/>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id="{068ED3E8-43D0-4033-6E45-D776F80B4BEC}"/>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id="{1FC13DE8-2E76-14B5-FC1A-CED066871898}"/>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56F865B3-5095-0B0E-823F-E0A004D937CD}"/>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5BABA0D5-A07C-0C27-5122-73D119C2BD23}"/>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5B5CCBA-7724-C054-E08C-31AD8B805899}"/>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B9AF2140-68D9-9EC0-D7A0-144CFAF32712}"/>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74A409A8-BCD3-682E-0376-47EBDFE40D6C}"/>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124636AE-8198-D80D-B2A1-535097CCF114}"/>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8" name="Oval 477">
                <a:extLst>
                  <a:ext uri="{FF2B5EF4-FFF2-40B4-BE49-F238E27FC236}">
                    <a16:creationId xmlns:a16="http://schemas.microsoft.com/office/drawing/2014/main" id="{064FA658-D9F5-B01C-1A67-304251139BF0}"/>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95D0EC1B-8DE3-BDB4-A606-8E217E03E9DB}"/>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1267FB08-A986-0C63-FE3D-DD0C9C02E2D1}"/>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1328BF9A-A46B-FCEF-0B82-524893BD43E3}"/>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2" name="Oval 481">
                <a:extLst>
                  <a:ext uri="{FF2B5EF4-FFF2-40B4-BE49-F238E27FC236}">
                    <a16:creationId xmlns:a16="http://schemas.microsoft.com/office/drawing/2014/main" id="{DA8B5EE2-C2D9-6F5C-C6BF-2EE85D59420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AE17E16F-4B45-1B3D-E3C5-58DB8597D309}"/>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id="{56586C9F-20B1-2CD3-6D21-CCE5A193F980}"/>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a:extLst>
                  <a:ext uri="{FF2B5EF4-FFF2-40B4-BE49-F238E27FC236}">
                    <a16:creationId xmlns:a16="http://schemas.microsoft.com/office/drawing/2014/main" id="{8D920CCB-D009-9445-2990-F77DED150C3C}"/>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a:extLst>
                  <a:ext uri="{FF2B5EF4-FFF2-40B4-BE49-F238E27FC236}">
                    <a16:creationId xmlns:a16="http://schemas.microsoft.com/office/drawing/2014/main" id="{75980A2F-1039-0311-EF0F-3C50565704A3}"/>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a:extLst>
                  <a:ext uri="{FF2B5EF4-FFF2-40B4-BE49-F238E27FC236}">
                    <a16:creationId xmlns:a16="http://schemas.microsoft.com/office/drawing/2014/main" id="{AB128973-11C8-4EFB-7626-6F086036172B}"/>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id="{C02271DC-DEF8-7494-B2C0-E088B0DF01B1}"/>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id="{FFE2E1D5-70C1-AC5E-5451-7656B7691113}"/>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a:extLst>
                  <a:ext uri="{FF2B5EF4-FFF2-40B4-BE49-F238E27FC236}">
                    <a16:creationId xmlns:a16="http://schemas.microsoft.com/office/drawing/2014/main" id="{8749A861-8B28-2D12-102F-425CB53A3C06}"/>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a:extLst>
                  <a:ext uri="{FF2B5EF4-FFF2-40B4-BE49-F238E27FC236}">
                    <a16:creationId xmlns:a16="http://schemas.microsoft.com/office/drawing/2014/main" id="{4ED88D23-7677-A751-4345-27DE054EC0CD}"/>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a:extLst>
                  <a:ext uri="{FF2B5EF4-FFF2-40B4-BE49-F238E27FC236}">
                    <a16:creationId xmlns:a16="http://schemas.microsoft.com/office/drawing/2014/main" id="{02A0CD79-06A4-31E7-BFF9-4585B9149B9C}"/>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0789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941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356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sp>
        <p:nvSpPr>
          <p:cNvPr id="358" name="Content Placeholder 357"/>
          <p:cNvSpPr>
            <a:spLocks noGrp="1"/>
          </p:cNvSpPr>
          <p:nvPr>
            <p:ph idx="1"/>
          </p:nvPr>
        </p:nvSpPr>
        <p:spPr>
          <a:xfrm>
            <a:off x="304800" y="1397001"/>
            <a:ext cx="4470400" cy="4729164"/>
          </a:xfrm>
        </p:spPr>
        <p:txBody>
          <a:bodyPr>
            <a:normAutofit lnSpcReduction="10000"/>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cxnSpLocks/>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cxnSpLocks/>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cxnSpLocks/>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cxnSpLocks/>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cxnSpLocks/>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cxnSpLocks/>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cxnSpLocks/>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cxnSpLocks/>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cxnSpLocks/>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cxnSpLocks/>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cxnSpLocks/>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cxnSpLocks/>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cxnSpLocks/>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cxnSpLocks/>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38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00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Time-Limited Values</a:t>
            </a:r>
          </a:p>
        </p:txBody>
      </p:sp>
      <p:sp>
        <p:nvSpPr>
          <p:cNvPr id="3" name="Content Placeholder 2"/>
          <p:cNvSpPr>
            <a:spLocks noGrp="1"/>
          </p:cNvSpPr>
          <p:nvPr>
            <p:ph idx="1"/>
          </p:nvPr>
        </p:nvSpPr>
        <p:spPr>
          <a:xfrm>
            <a:off x="406400" y="1397001"/>
            <a:ext cx="7823200" cy="4729164"/>
          </a:xfrm>
        </p:spPr>
        <p:txBody>
          <a:bodyPr/>
          <a:lstStyle/>
          <a:p>
            <a:r>
              <a:rPr lang="en-US" sz="2400"/>
              <a:t>Key idea: time-limited values</a:t>
            </a:r>
          </a:p>
          <a:p>
            <a:pPr lvl="4"/>
            <a:endParaRPr lang="en-US" sz="1200"/>
          </a:p>
          <a:p>
            <a:r>
              <a:rPr lang="en-US" sz="2400"/>
              <a:t>Define </a:t>
            </a:r>
            <a:r>
              <a:rPr lang="en-US" sz="2400" err="1"/>
              <a:t>V</a:t>
            </a:r>
            <a:r>
              <a:rPr lang="en-US" sz="2400" baseline="-25000" err="1"/>
              <a:t>k</a:t>
            </a:r>
            <a:r>
              <a:rPr lang="en-US" sz="2400"/>
              <a:t>(s) to be the optimal value of s if the game ends in k more time steps</a:t>
            </a:r>
          </a:p>
          <a:p>
            <a:pPr lvl="1"/>
            <a:r>
              <a:rPr lang="en-US" sz="2000"/>
              <a:t>Equivalently, it’s what a depth-k </a:t>
            </a:r>
            <a:r>
              <a:rPr lang="en-US" sz="2000" err="1"/>
              <a:t>expectimax</a:t>
            </a:r>
            <a:r>
              <a:rPr lang="en-US" sz="2000"/>
              <a:t> would give from s</a:t>
            </a:r>
          </a:p>
          <a:p>
            <a:endParaRPr lang="en-US" sz="240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5" cstate="print"/>
          <a:stretch>
            <a:fillRect/>
          </a:stretch>
        </p:blipFill>
        <p:spPr>
          <a:xfrm>
            <a:off x="8763000" y="3962400"/>
            <a:ext cx="864110" cy="278892"/>
          </a:xfrm>
          <a:prstGeom prst="rect">
            <a:avLst/>
          </a:prstGeom>
        </p:spPr>
      </p:pic>
      <p:grpSp>
        <p:nvGrpSpPr>
          <p:cNvPr id="4" name="Group 3">
            <a:extLst>
              <a:ext uri="{FF2B5EF4-FFF2-40B4-BE49-F238E27FC236}">
                <a16:creationId xmlns:a16="http://schemas.microsoft.com/office/drawing/2014/main" id="{80D00993-10DF-5608-8444-AF93AD353C9B}"/>
              </a:ext>
            </a:extLst>
          </p:cNvPr>
          <p:cNvGrpSpPr/>
          <p:nvPr/>
        </p:nvGrpSpPr>
        <p:grpSpPr>
          <a:xfrm>
            <a:off x="828855" y="3264730"/>
            <a:ext cx="5416547" cy="2450270"/>
            <a:chOff x="3287442" y="1931928"/>
            <a:chExt cx="5416547" cy="2450270"/>
          </a:xfrm>
        </p:grpSpPr>
        <p:pic>
          <p:nvPicPr>
            <p:cNvPr id="5" name="Picture 4">
              <a:extLst>
                <a:ext uri="{FF2B5EF4-FFF2-40B4-BE49-F238E27FC236}">
                  <a16:creationId xmlns:a16="http://schemas.microsoft.com/office/drawing/2014/main" id="{27618387-F7D5-7606-7D87-86ECF900FA1E}"/>
                </a:ext>
              </a:extLst>
            </p:cNvPr>
            <p:cNvPicPr>
              <a:picLocks noChangeAspect="1"/>
            </p:cNvPicPr>
            <p:nvPr/>
          </p:nvPicPr>
          <p:blipFill>
            <a:blip r:embed="rId6"/>
            <a:stretch>
              <a:fillRect/>
            </a:stretch>
          </p:blipFill>
          <p:spPr>
            <a:xfrm rot="1659564">
              <a:off x="5271980" y="1931928"/>
              <a:ext cx="351768" cy="409636"/>
            </a:xfrm>
            <a:prstGeom prst="rect">
              <a:avLst/>
            </a:prstGeom>
          </p:spPr>
        </p:pic>
        <p:grpSp>
          <p:nvGrpSpPr>
            <p:cNvPr id="6" name="Group 5">
              <a:extLst>
                <a:ext uri="{FF2B5EF4-FFF2-40B4-BE49-F238E27FC236}">
                  <a16:creationId xmlns:a16="http://schemas.microsoft.com/office/drawing/2014/main" id="{6FEFEB7A-A71F-B5E9-8082-BB0442FF8471}"/>
                </a:ext>
              </a:extLst>
            </p:cNvPr>
            <p:cNvGrpSpPr/>
            <p:nvPr/>
          </p:nvGrpSpPr>
          <p:grpSpPr>
            <a:xfrm>
              <a:off x="3287442" y="2318158"/>
              <a:ext cx="5416547" cy="2064040"/>
              <a:chOff x="3287442" y="2318158"/>
              <a:chExt cx="5416547" cy="2064040"/>
            </a:xfrm>
          </p:grpSpPr>
          <p:sp>
            <p:nvSpPr>
              <p:cNvPr id="51" name="Oval 50">
                <a:extLst>
                  <a:ext uri="{FF2B5EF4-FFF2-40B4-BE49-F238E27FC236}">
                    <a16:creationId xmlns:a16="http://schemas.microsoft.com/office/drawing/2014/main" id="{60E929DF-FF48-3A56-32A4-FB5287EDA240}"/>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1D12442-6F6B-003F-B65B-EDF51682BF5A}"/>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931F77A0-ECFE-4C6C-47DD-16E1D0EE3020}"/>
                  </a:ext>
                </a:extLst>
              </p:cNvPr>
              <p:cNvCxnSpPr>
                <a:cxnSpLocks/>
                <a:stCxn id="5" idx="2"/>
                <a:endCxn id="54"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A30DA72-7C53-A64B-B82E-AAA18D2BE386}"/>
                  </a:ext>
                </a:extLst>
              </p:cNvPr>
              <p:cNvCxnSpPr>
                <a:cxnSpLocks/>
                <a:stCxn id="5" idx="2"/>
                <a:endCxn id="51"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24B82CD-A2E4-4A79-84BF-948643DEBE6E}"/>
                  </a:ext>
                </a:extLst>
              </p:cNvPr>
              <p:cNvCxnSpPr>
                <a:cxnSpLocks/>
                <a:stCxn id="54"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C36DDEF-231C-926C-8E85-D61D3C67DE8D}"/>
                  </a:ext>
                </a:extLst>
              </p:cNvPr>
              <p:cNvCxnSpPr>
                <a:cxnSpLocks/>
                <a:stCxn id="54"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9D71D-01AE-696C-11B8-2264A22C176E}"/>
                  </a:ext>
                </a:extLst>
              </p:cNvPr>
              <p:cNvCxnSpPr>
                <a:cxnSpLocks/>
                <a:stCxn id="51"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C4D9C21-5276-EA31-0546-59B0D7E91786}"/>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5EDACC6-0911-7C47-05AB-F088D335AAA9}"/>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CF982910-A59E-65C5-41C4-489CE611FC4C}"/>
                  </a:ext>
                </a:extLst>
              </p:cNvPr>
              <p:cNvCxnSpPr>
                <a:cxnSpLocks/>
                <a:endCxn id="61"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6113D0F-3BB8-A0E7-1BE3-A010CBF49940}"/>
                  </a:ext>
                </a:extLst>
              </p:cNvPr>
              <p:cNvCxnSpPr>
                <a:cxnSpLocks/>
                <a:endCxn id="60"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0" name="Straight Arrow Connector 10239">
                <a:extLst>
                  <a:ext uri="{FF2B5EF4-FFF2-40B4-BE49-F238E27FC236}">
                    <a16:creationId xmlns:a16="http://schemas.microsoft.com/office/drawing/2014/main" id="{1FFA39E3-6632-279D-9B35-76672A0ABFED}"/>
                  </a:ext>
                </a:extLst>
              </p:cNvPr>
              <p:cNvCxnSpPr>
                <a:cxnSpLocks/>
                <a:stCxn id="61"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1" name="Straight Arrow Connector 10240">
                <a:extLst>
                  <a:ext uri="{FF2B5EF4-FFF2-40B4-BE49-F238E27FC236}">
                    <a16:creationId xmlns:a16="http://schemas.microsoft.com/office/drawing/2014/main" id="{D416B16E-51D6-88D9-2494-F60BC146366E}"/>
                  </a:ext>
                </a:extLst>
              </p:cNvPr>
              <p:cNvCxnSpPr>
                <a:cxnSpLocks/>
                <a:stCxn id="61"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3" name="Straight Arrow Connector 10242">
                <a:extLst>
                  <a:ext uri="{FF2B5EF4-FFF2-40B4-BE49-F238E27FC236}">
                    <a16:creationId xmlns:a16="http://schemas.microsoft.com/office/drawing/2014/main" id="{C0327736-A0FE-F296-5FAF-6378E15B4C06}"/>
                  </a:ext>
                </a:extLst>
              </p:cNvPr>
              <p:cNvCxnSpPr>
                <a:cxnSpLocks/>
                <a:stCxn id="60"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44" name="Oval 10243">
                <a:extLst>
                  <a:ext uri="{FF2B5EF4-FFF2-40B4-BE49-F238E27FC236}">
                    <a16:creationId xmlns:a16="http://schemas.microsoft.com/office/drawing/2014/main" id="{66F1D72F-23CB-F581-90BC-1D9EDD7A16B2}"/>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5" name="Straight Arrow Connector 10244">
                <a:extLst>
                  <a:ext uri="{FF2B5EF4-FFF2-40B4-BE49-F238E27FC236}">
                    <a16:creationId xmlns:a16="http://schemas.microsoft.com/office/drawing/2014/main" id="{6558DA63-C687-FA16-22DE-E28A5B3FF63A}"/>
                  </a:ext>
                </a:extLst>
              </p:cNvPr>
              <p:cNvCxnSpPr>
                <a:cxnSpLocks/>
                <a:endCxn id="10244"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6" name="Straight Arrow Connector 10245">
                <a:extLst>
                  <a:ext uri="{FF2B5EF4-FFF2-40B4-BE49-F238E27FC236}">
                    <a16:creationId xmlns:a16="http://schemas.microsoft.com/office/drawing/2014/main" id="{99036666-9C61-3643-35E7-B754444CC6A8}"/>
                  </a:ext>
                </a:extLst>
              </p:cNvPr>
              <p:cNvCxnSpPr>
                <a:cxnSpLocks/>
                <a:stCxn id="10244"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47" name="Oval 10246">
                <a:extLst>
                  <a:ext uri="{FF2B5EF4-FFF2-40B4-BE49-F238E27FC236}">
                    <a16:creationId xmlns:a16="http://schemas.microsoft.com/office/drawing/2014/main" id="{74838536-C2DF-483F-A9CF-A55EA0B4A1BB}"/>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8" name="Straight Arrow Connector 10247">
                <a:extLst>
                  <a:ext uri="{FF2B5EF4-FFF2-40B4-BE49-F238E27FC236}">
                    <a16:creationId xmlns:a16="http://schemas.microsoft.com/office/drawing/2014/main" id="{60466AC5-14DE-3B35-BCC4-5FABE14055D4}"/>
                  </a:ext>
                </a:extLst>
              </p:cNvPr>
              <p:cNvCxnSpPr>
                <a:cxnSpLocks/>
                <a:endCxn id="10247"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49" name="Straight Arrow Connector 10248">
                <a:extLst>
                  <a:ext uri="{FF2B5EF4-FFF2-40B4-BE49-F238E27FC236}">
                    <a16:creationId xmlns:a16="http://schemas.microsoft.com/office/drawing/2014/main" id="{F09ACF2C-44B4-662A-D620-A61F2044FCBF}"/>
                  </a:ext>
                </a:extLst>
              </p:cNvPr>
              <p:cNvCxnSpPr>
                <a:cxnSpLocks/>
                <a:stCxn id="10247"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0" name="Straight Arrow Connector 10249">
                <a:extLst>
                  <a:ext uri="{FF2B5EF4-FFF2-40B4-BE49-F238E27FC236}">
                    <a16:creationId xmlns:a16="http://schemas.microsoft.com/office/drawing/2014/main" id="{520D32CD-5A9C-D7FC-A422-73DF15D1BB9C}"/>
                  </a:ext>
                </a:extLst>
              </p:cNvPr>
              <p:cNvCxnSpPr>
                <a:cxnSpLocks/>
                <a:stCxn id="10247"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51" name="Oval 10250">
                <a:extLst>
                  <a:ext uri="{FF2B5EF4-FFF2-40B4-BE49-F238E27FC236}">
                    <a16:creationId xmlns:a16="http://schemas.microsoft.com/office/drawing/2014/main" id="{F3194F69-2637-C856-DB92-EEAECCCED3D4}"/>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2" name="Straight Arrow Connector 10251">
                <a:extLst>
                  <a:ext uri="{FF2B5EF4-FFF2-40B4-BE49-F238E27FC236}">
                    <a16:creationId xmlns:a16="http://schemas.microsoft.com/office/drawing/2014/main" id="{0013CA85-F45E-9CF0-260F-0B23A9293262}"/>
                  </a:ext>
                </a:extLst>
              </p:cNvPr>
              <p:cNvCxnSpPr>
                <a:cxnSpLocks/>
                <a:endCxn id="10251"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3" name="Straight Arrow Connector 10252">
                <a:extLst>
                  <a:ext uri="{FF2B5EF4-FFF2-40B4-BE49-F238E27FC236}">
                    <a16:creationId xmlns:a16="http://schemas.microsoft.com/office/drawing/2014/main" id="{8E0FEA6D-67F8-CE8A-F1DB-62649D27A6C3}"/>
                  </a:ext>
                </a:extLst>
              </p:cNvPr>
              <p:cNvCxnSpPr>
                <a:cxnSpLocks/>
                <a:stCxn id="10251"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4" name="Straight Arrow Connector 10253">
                <a:extLst>
                  <a:ext uri="{FF2B5EF4-FFF2-40B4-BE49-F238E27FC236}">
                    <a16:creationId xmlns:a16="http://schemas.microsoft.com/office/drawing/2014/main" id="{F073ECB7-D6F9-970A-ECD2-5262D0464029}"/>
                  </a:ext>
                </a:extLst>
              </p:cNvPr>
              <p:cNvCxnSpPr>
                <a:cxnSpLocks/>
                <a:stCxn id="10251" idx="4"/>
                <a:endCxn id="10267" idx="7"/>
              </p:cNvCxnSpPr>
              <p:nvPr/>
            </p:nvCxnSpPr>
            <p:spPr>
              <a:xfrm>
                <a:off x="7362636" y="3633668"/>
                <a:ext cx="270044" cy="28054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255" name="Oval 10254">
                <a:extLst>
                  <a:ext uri="{FF2B5EF4-FFF2-40B4-BE49-F238E27FC236}">
                    <a16:creationId xmlns:a16="http://schemas.microsoft.com/office/drawing/2014/main" id="{1C33B9B0-7D84-2CE6-AA71-05060D859C4E}"/>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56" name="Straight Arrow Connector 10255">
                <a:extLst>
                  <a:ext uri="{FF2B5EF4-FFF2-40B4-BE49-F238E27FC236}">
                    <a16:creationId xmlns:a16="http://schemas.microsoft.com/office/drawing/2014/main" id="{8A7E5544-08B2-57D3-B155-BC3F344349F6}"/>
                  </a:ext>
                </a:extLst>
              </p:cNvPr>
              <p:cNvCxnSpPr>
                <a:cxnSpLocks/>
                <a:endCxn id="10255"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257" name="Straight Arrow Connector 10256">
                <a:extLst>
                  <a:ext uri="{FF2B5EF4-FFF2-40B4-BE49-F238E27FC236}">
                    <a16:creationId xmlns:a16="http://schemas.microsoft.com/office/drawing/2014/main" id="{787F1A7A-DB98-45A8-0EE0-C54739DF1983}"/>
                  </a:ext>
                </a:extLst>
              </p:cNvPr>
              <p:cNvCxnSpPr>
                <a:cxnSpLocks/>
                <a:stCxn id="10255"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0258" name="Picture 10257">
                <a:extLst>
                  <a:ext uri="{FF2B5EF4-FFF2-40B4-BE49-F238E27FC236}">
                    <a16:creationId xmlns:a16="http://schemas.microsoft.com/office/drawing/2014/main" id="{FE4CFFAA-4909-C05E-366F-095B0658BE9D}"/>
                  </a:ext>
                </a:extLst>
              </p:cNvPr>
              <p:cNvPicPr>
                <a:picLocks noChangeAspect="1"/>
              </p:cNvPicPr>
              <p:nvPr/>
            </p:nvPicPr>
            <p:blipFill>
              <a:blip r:embed="rId6"/>
              <a:stretch>
                <a:fillRect/>
              </a:stretch>
            </p:blipFill>
            <p:spPr>
              <a:xfrm rot="1659564">
                <a:off x="3746555" y="3017870"/>
                <a:ext cx="351768" cy="409636"/>
              </a:xfrm>
              <a:prstGeom prst="rect">
                <a:avLst/>
              </a:prstGeom>
            </p:spPr>
          </p:pic>
          <p:pic>
            <p:nvPicPr>
              <p:cNvPr id="10259" name="Picture 10258">
                <a:extLst>
                  <a:ext uri="{FF2B5EF4-FFF2-40B4-BE49-F238E27FC236}">
                    <a16:creationId xmlns:a16="http://schemas.microsoft.com/office/drawing/2014/main" id="{FC86957D-8474-F334-B8DC-3AF5D1A04FC8}"/>
                  </a:ext>
                </a:extLst>
              </p:cNvPr>
              <p:cNvPicPr>
                <a:picLocks noChangeAspect="1"/>
              </p:cNvPicPr>
              <p:nvPr/>
            </p:nvPicPr>
            <p:blipFill>
              <a:blip r:embed="rId6"/>
              <a:stretch>
                <a:fillRect/>
              </a:stretch>
            </p:blipFill>
            <p:spPr>
              <a:xfrm rot="1659564">
                <a:off x="5732524" y="3057193"/>
                <a:ext cx="351768" cy="409636"/>
              </a:xfrm>
              <a:prstGeom prst="rect">
                <a:avLst/>
              </a:prstGeom>
            </p:spPr>
          </p:pic>
          <p:pic>
            <p:nvPicPr>
              <p:cNvPr id="10260" name="Picture 10259">
                <a:extLst>
                  <a:ext uri="{FF2B5EF4-FFF2-40B4-BE49-F238E27FC236}">
                    <a16:creationId xmlns:a16="http://schemas.microsoft.com/office/drawing/2014/main" id="{C9440298-9800-5EB1-5548-8950C7C3AFCA}"/>
                  </a:ext>
                </a:extLst>
              </p:cNvPr>
              <p:cNvPicPr>
                <a:picLocks noChangeAspect="1"/>
              </p:cNvPicPr>
              <p:nvPr/>
            </p:nvPicPr>
            <p:blipFill>
              <a:blip r:embed="rId6"/>
              <a:stretch>
                <a:fillRect/>
              </a:stretch>
            </p:blipFill>
            <p:spPr>
              <a:xfrm rot="1659564">
                <a:off x="3287442" y="3899459"/>
                <a:ext cx="351768" cy="409636"/>
              </a:xfrm>
              <a:prstGeom prst="rect">
                <a:avLst/>
              </a:prstGeom>
            </p:spPr>
          </p:pic>
          <p:pic>
            <p:nvPicPr>
              <p:cNvPr id="10261" name="Picture 10260">
                <a:extLst>
                  <a:ext uri="{FF2B5EF4-FFF2-40B4-BE49-F238E27FC236}">
                    <a16:creationId xmlns:a16="http://schemas.microsoft.com/office/drawing/2014/main" id="{86634156-5356-66FA-560E-995118EBF6C1}"/>
                  </a:ext>
                </a:extLst>
              </p:cNvPr>
              <p:cNvPicPr>
                <a:picLocks noChangeAspect="1"/>
              </p:cNvPicPr>
              <p:nvPr/>
            </p:nvPicPr>
            <p:blipFill>
              <a:blip r:embed="rId6"/>
              <a:stretch>
                <a:fillRect/>
              </a:stretch>
            </p:blipFill>
            <p:spPr>
              <a:xfrm rot="1659564">
                <a:off x="3946883" y="3923486"/>
                <a:ext cx="351768" cy="409636"/>
              </a:xfrm>
              <a:prstGeom prst="rect">
                <a:avLst/>
              </a:prstGeom>
            </p:spPr>
          </p:pic>
          <p:pic>
            <p:nvPicPr>
              <p:cNvPr id="10262" name="Picture 10261">
                <a:extLst>
                  <a:ext uri="{FF2B5EF4-FFF2-40B4-BE49-F238E27FC236}">
                    <a16:creationId xmlns:a16="http://schemas.microsoft.com/office/drawing/2014/main" id="{C9958499-9B9A-0118-8881-55609613DBDA}"/>
                  </a:ext>
                </a:extLst>
              </p:cNvPr>
              <p:cNvPicPr>
                <a:picLocks noChangeAspect="1"/>
              </p:cNvPicPr>
              <p:nvPr/>
            </p:nvPicPr>
            <p:blipFill>
              <a:blip r:embed="rId6"/>
              <a:stretch>
                <a:fillRect/>
              </a:stretch>
            </p:blipFill>
            <p:spPr>
              <a:xfrm rot="1659564">
                <a:off x="5192659" y="3922200"/>
                <a:ext cx="351768" cy="409636"/>
              </a:xfrm>
              <a:prstGeom prst="rect">
                <a:avLst/>
              </a:prstGeom>
            </p:spPr>
          </p:pic>
          <p:pic>
            <p:nvPicPr>
              <p:cNvPr id="10263" name="Picture 10262">
                <a:extLst>
                  <a:ext uri="{FF2B5EF4-FFF2-40B4-BE49-F238E27FC236}">
                    <a16:creationId xmlns:a16="http://schemas.microsoft.com/office/drawing/2014/main" id="{A067D170-7EE9-EBA3-9D11-139130FCD7AC}"/>
                  </a:ext>
                </a:extLst>
              </p:cNvPr>
              <p:cNvPicPr>
                <a:picLocks noChangeAspect="1"/>
              </p:cNvPicPr>
              <p:nvPr/>
            </p:nvPicPr>
            <p:blipFill>
              <a:blip r:embed="rId6"/>
              <a:stretch>
                <a:fillRect/>
              </a:stretch>
            </p:blipFill>
            <p:spPr>
              <a:xfrm rot="1659564">
                <a:off x="7027594" y="3923486"/>
                <a:ext cx="351768" cy="409636"/>
              </a:xfrm>
              <a:prstGeom prst="rect">
                <a:avLst/>
              </a:prstGeom>
            </p:spPr>
          </p:pic>
          <p:sp>
            <p:nvSpPr>
              <p:cNvPr id="10264" name="Oval 10263">
                <a:extLst>
                  <a:ext uri="{FF2B5EF4-FFF2-40B4-BE49-F238E27FC236}">
                    <a16:creationId xmlns:a16="http://schemas.microsoft.com/office/drawing/2014/main" id="{907844B7-C4E3-5EDA-4864-01DB23839440}"/>
                  </a:ext>
                </a:extLst>
              </p:cNvPr>
              <p:cNvSpPr/>
              <p:nvPr/>
            </p:nvSpPr>
            <p:spPr>
              <a:xfrm rot="17161065">
                <a:off x="4423838" y="3892317"/>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5" name="Oval 10264">
                <a:extLst>
                  <a:ext uri="{FF2B5EF4-FFF2-40B4-BE49-F238E27FC236}">
                    <a16:creationId xmlns:a16="http://schemas.microsoft.com/office/drawing/2014/main" id="{86EB40C8-8645-6077-C449-2B767E5E522B}"/>
                  </a:ext>
                </a:extLst>
              </p:cNvPr>
              <p:cNvSpPr/>
              <p:nvPr/>
            </p:nvSpPr>
            <p:spPr>
              <a:xfrm rot="17161065">
                <a:off x="6341494" y="3881391"/>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6" name="Picture 10265">
                <a:extLst>
                  <a:ext uri="{FF2B5EF4-FFF2-40B4-BE49-F238E27FC236}">
                    <a16:creationId xmlns:a16="http://schemas.microsoft.com/office/drawing/2014/main" id="{4613C805-6802-4DEF-CD7D-71BCB0727893}"/>
                  </a:ext>
                </a:extLst>
              </p:cNvPr>
              <p:cNvPicPr>
                <a:picLocks noChangeAspect="1"/>
              </p:cNvPicPr>
              <p:nvPr/>
            </p:nvPicPr>
            <p:blipFill>
              <a:blip r:embed="rId6"/>
              <a:stretch>
                <a:fillRect/>
              </a:stretch>
            </p:blipFill>
            <p:spPr>
              <a:xfrm rot="1659564">
                <a:off x="5869406" y="3922200"/>
                <a:ext cx="351768" cy="409636"/>
              </a:xfrm>
              <a:prstGeom prst="rect">
                <a:avLst/>
              </a:prstGeom>
            </p:spPr>
          </p:pic>
          <p:sp>
            <p:nvSpPr>
              <p:cNvPr id="10267" name="Oval 10266">
                <a:extLst>
                  <a:ext uri="{FF2B5EF4-FFF2-40B4-BE49-F238E27FC236}">
                    <a16:creationId xmlns:a16="http://schemas.microsoft.com/office/drawing/2014/main" id="{6D2BCC14-1C45-22CD-D91E-3B74F8DAA101}"/>
                  </a:ext>
                </a:extLst>
              </p:cNvPr>
              <p:cNvSpPr/>
              <p:nvPr/>
            </p:nvSpPr>
            <p:spPr>
              <a:xfrm rot="17161065">
                <a:off x="7516783" y="3881391"/>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68" name="Oval 10267">
                <a:extLst>
                  <a:ext uri="{FF2B5EF4-FFF2-40B4-BE49-F238E27FC236}">
                    <a16:creationId xmlns:a16="http://schemas.microsoft.com/office/drawing/2014/main" id="{5FA32C92-2199-1926-B456-846299BD6406}"/>
                  </a:ext>
                </a:extLst>
              </p:cNvPr>
              <p:cNvSpPr/>
              <p:nvPr/>
            </p:nvSpPr>
            <p:spPr>
              <a:xfrm rot="17161065">
                <a:off x="7645802" y="3050622"/>
                <a:ext cx="462358" cy="471972"/>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9" name="Picture 10268">
                <a:extLst>
                  <a:ext uri="{FF2B5EF4-FFF2-40B4-BE49-F238E27FC236}">
                    <a16:creationId xmlns:a16="http://schemas.microsoft.com/office/drawing/2014/main" id="{35059EF9-47F7-8EC0-9B94-4484CF38FD30}"/>
                  </a:ext>
                </a:extLst>
              </p:cNvPr>
              <p:cNvPicPr>
                <a:picLocks noChangeAspect="1"/>
              </p:cNvPicPr>
              <p:nvPr/>
            </p:nvPicPr>
            <p:blipFill>
              <a:blip r:embed="rId8"/>
              <a:stretch>
                <a:fillRect/>
              </a:stretch>
            </p:blipFill>
            <p:spPr>
              <a:xfrm>
                <a:off x="7936225" y="3664982"/>
                <a:ext cx="767764" cy="717216"/>
              </a:xfrm>
              <a:prstGeom prst="rect">
                <a:avLst/>
              </a:prstGeom>
            </p:spPr>
          </p:pic>
        </p:grpSp>
      </p:grpSp>
      <p:pic>
        <p:nvPicPr>
          <p:cNvPr id="10270" name="Picture 10269">
            <a:extLst>
              <a:ext uri="{FF2B5EF4-FFF2-40B4-BE49-F238E27FC236}">
                <a16:creationId xmlns:a16="http://schemas.microsoft.com/office/drawing/2014/main" id="{0B67FD56-AA4D-5347-DC83-2F3473DDC7DE}"/>
              </a:ext>
            </a:extLst>
          </p:cNvPr>
          <p:cNvPicPr>
            <a:picLocks noChangeAspect="1"/>
          </p:cNvPicPr>
          <p:nvPr/>
        </p:nvPicPr>
        <p:blipFill>
          <a:blip r:embed="rId6"/>
          <a:stretch>
            <a:fillRect/>
          </a:stretch>
        </p:blipFill>
        <p:spPr>
          <a:xfrm rot="1659564">
            <a:off x="9182232" y="3849080"/>
            <a:ext cx="351768" cy="409636"/>
          </a:xfrm>
          <a:prstGeom prst="rect">
            <a:avLst/>
          </a:prstGeom>
        </p:spPr>
      </p:pic>
    </p:spTree>
    <p:extLst>
      <p:ext uri="{BB962C8B-B14F-4D97-AF65-F5344CB8AC3E}">
        <p14:creationId xmlns:p14="http://schemas.microsoft.com/office/powerpoint/2010/main" val="17491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Time-Limited Values</a:t>
            </a:r>
          </a:p>
        </p:txBody>
      </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1224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05ABBED-CBB9-49B1-0A07-5E55B2C9D87F}"/>
              </a:ext>
            </a:extLst>
          </p:cNvPr>
          <p:cNvGrpSpPr/>
          <p:nvPr/>
        </p:nvGrpSpPr>
        <p:grpSpPr>
          <a:xfrm>
            <a:off x="5545654" y="1371600"/>
            <a:ext cx="6007009" cy="2867302"/>
            <a:chOff x="3287442" y="1931928"/>
            <a:chExt cx="5416547" cy="2598506"/>
          </a:xfrm>
        </p:grpSpPr>
        <p:pic>
          <p:nvPicPr>
            <p:cNvPr id="922" name="Picture 921">
              <a:extLst>
                <a:ext uri="{FF2B5EF4-FFF2-40B4-BE49-F238E27FC236}">
                  <a16:creationId xmlns:a16="http://schemas.microsoft.com/office/drawing/2014/main" id="{4E61CD6F-0711-7826-10FF-61A9ADA11D75}"/>
                </a:ext>
              </a:extLst>
            </p:cNvPr>
            <p:cNvPicPr>
              <a:picLocks noChangeAspect="1"/>
            </p:cNvPicPr>
            <p:nvPr/>
          </p:nvPicPr>
          <p:blipFill>
            <a:blip r:embed="rId18"/>
            <a:stretch>
              <a:fillRect/>
            </a:stretch>
          </p:blipFill>
          <p:spPr>
            <a:xfrm rot="1659564">
              <a:off x="5271980" y="1931928"/>
              <a:ext cx="351768" cy="409636"/>
            </a:xfrm>
            <a:prstGeom prst="rect">
              <a:avLst/>
            </a:prstGeom>
          </p:spPr>
        </p:pic>
        <p:grpSp>
          <p:nvGrpSpPr>
            <p:cNvPr id="923" name="Group 922">
              <a:extLst>
                <a:ext uri="{FF2B5EF4-FFF2-40B4-BE49-F238E27FC236}">
                  <a16:creationId xmlns:a16="http://schemas.microsoft.com/office/drawing/2014/main" id="{82EB9403-02E5-AB5A-DB62-A98213984DA3}"/>
                </a:ext>
              </a:extLst>
            </p:cNvPr>
            <p:cNvGrpSpPr/>
            <p:nvPr/>
          </p:nvGrpSpPr>
          <p:grpSpPr>
            <a:xfrm>
              <a:off x="3287442" y="2318158"/>
              <a:ext cx="5416547" cy="2212276"/>
              <a:chOff x="3287442" y="2318158"/>
              <a:chExt cx="5416547" cy="2212276"/>
            </a:xfrm>
          </p:grpSpPr>
          <p:sp>
            <p:nvSpPr>
              <p:cNvPr id="924" name="Oval 923">
                <a:extLst>
                  <a:ext uri="{FF2B5EF4-FFF2-40B4-BE49-F238E27FC236}">
                    <a16:creationId xmlns:a16="http://schemas.microsoft.com/office/drawing/2014/main" id="{44EA85BD-F9CF-1165-1B11-8A42A15B0E28}"/>
                  </a:ext>
                </a:extLst>
              </p:cNvPr>
              <p:cNvSpPr/>
              <p:nvPr/>
            </p:nvSpPr>
            <p:spPr>
              <a:xfrm>
                <a:off x="3794906"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3AA4B707-BC5B-C758-1006-57B94E590305}"/>
                  </a:ext>
                </a:extLst>
              </p:cNvPr>
              <p:cNvSpPr/>
              <p:nvPr/>
            </p:nvSpPr>
            <p:spPr>
              <a:xfrm>
                <a:off x="6723339" y="258122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6" name="Straight Arrow Connector 925">
                <a:extLst>
                  <a:ext uri="{FF2B5EF4-FFF2-40B4-BE49-F238E27FC236}">
                    <a16:creationId xmlns:a16="http://schemas.microsoft.com/office/drawing/2014/main" id="{DB518750-CE0A-0F99-D7D4-05E407E942F0}"/>
                  </a:ext>
                </a:extLst>
              </p:cNvPr>
              <p:cNvCxnSpPr>
                <a:cxnSpLocks/>
                <a:stCxn id="922" idx="2"/>
                <a:endCxn id="925" idx="1"/>
              </p:cNvCxnSpPr>
              <p:nvPr/>
            </p:nvCxnSpPr>
            <p:spPr>
              <a:xfrm>
                <a:off x="5350808" y="2318158"/>
                <a:ext cx="1394246" cy="284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DBE9A75E-F566-0328-E78C-FBE67A783193}"/>
                  </a:ext>
                </a:extLst>
              </p:cNvPr>
              <p:cNvCxnSpPr>
                <a:cxnSpLocks/>
                <a:stCxn id="922" idx="2"/>
                <a:endCxn id="924" idx="7"/>
              </p:cNvCxnSpPr>
              <p:nvPr/>
            </p:nvCxnSpPr>
            <p:spPr>
              <a:xfrm flipH="1">
                <a:off x="3921467" y="2318158"/>
                <a:ext cx="1429341" cy="284338"/>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B73FF25F-4B83-99C1-DF6B-6216B122389E}"/>
                  </a:ext>
                </a:extLst>
              </p:cNvPr>
              <p:cNvCxnSpPr>
                <a:cxnSpLocks/>
                <a:stCxn id="925" idx="4"/>
              </p:cNvCxnSpPr>
              <p:nvPr/>
            </p:nvCxnSpPr>
            <p:spPr>
              <a:xfrm flipH="1">
                <a:off x="5866973" y="2726478"/>
                <a:ext cx="930503"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567BB3EF-F25A-4B72-6A9D-6171328A41E7}"/>
                  </a:ext>
                </a:extLst>
              </p:cNvPr>
              <p:cNvCxnSpPr>
                <a:cxnSpLocks/>
                <a:stCxn id="925" idx="4"/>
              </p:cNvCxnSpPr>
              <p:nvPr/>
            </p:nvCxnSpPr>
            <p:spPr>
              <a:xfrm>
                <a:off x="6797477" y="2726478"/>
                <a:ext cx="1079505" cy="29050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BC0F6476-0B63-3A33-D274-C2AA84BC3F14}"/>
                  </a:ext>
                </a:extLst>
              </p:cNvPr>
              <p:cNvCxnSpPr>
                <a:cxnSpLocks/>
                <a:stCxn id="924" idx="4"/>
              </p:cNvCxnSpPr>
              <p:nvPr/>
            </p:nvCxnSpPr>
            <p:spPr>
              <a:xfrm flipH="1">
                <a:off x="3865260" y="2726478"/>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31" name="Oval 930">
                <a:extLst>
                  <a:ext uri="{FF2B5EF4-FFF2-40B4-BE49-F238E27FC236}">
                    <a16:creationId xmlns:a16="http://schemas.microsoft.com/office/drawing/2014/main" id="{53C4417B-E5A9-55EB-DE33-F5C78A7F0BCA}"/>
                  </a:ext>
                </a:extLst>
              </p:cNvPr>
              <p:cNvSpPr/>
              <p:nvPr/>
            </p:nvSpPr>
            <p:spPr>
              <a:xfrm>
                <a:off x="3305444"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AA3A2C05-D7D9-E243-EB00-739A33F130AB}"/>
                  </a:ext>
                </a:extLst>
              </p:cNvPr>
              <p:cNvSpPr/>
              <p:nvPr/>
            </p:nvSpPr>
            <p:spPr>
              <a:xfrm>
                <a:off x="4285927"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3" name="Straight Arrow Connector 932">
                <a:extLst>
                  <a:ext uri="{FF2B5EF4-FFF2-40B4-BE49-F238E27FC236}">
                    <a16:creationId xmlns:a16="http://schemas.microsoft.com/office/drawing/2014/main" id="{3D6A6427-B869-7054-340C-07564343D4D4}"/>
                  </a:ext>
                </a:extLst>
              </p:cNvPr>
              <p:cNvCxnSpPr>
                <a:cxnSpLocks/>
                <a:endCxn id="932" idx="1"/>
              </p:cNvCxnSpPr>
              <p:nvPr/>
            </p:nvCxnSpPr>
            <p:spPr>
              <a:xfrm>
                <a:off x="3865260" y="3307497"/>
                <a:ext cx="442382" cy="202514"/>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5F7585FE-8757-A029-BF4C-A2304EE82D3D}"/>
                  </a:ext>
                </a:extLst>
              </p:cNvPr>
              <p:cNvCxnSpPr>
                <a:cxnSpLocks/>
                <a:endCxn id="931" idx="7"/>
              </p:cNvCxnSpPr>
              <p:nvPr/>
            </p:nvCxnSpPr>
            <p:spPr>
              <a:xfrm flipH="1">
                <a:off x="3432005"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2E6E7BD4-C3A8-760C-BBD1-850CB395A6CB}"/>
                  </a:ext>
                </a:extLst>
              </p:cNvPr>
              <p:cNvCxnSpPr>
                <a:cxnSpLocks/>
                <a:stCxn id="932" idx="4"/>
              </p:cNvCxnSpPr>
              <p:nvPr/>
            </p:nvCxnSpPr>
            <p:spPr>
              <a:xfrm flipH="1">
                <a:off x="4161810" y="3633994"/>
                <a:ext cx="198255"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D2E437BF-5263-34F3-F76C-5B6539604B5A}"/>
                  </a:ext>
                </a:extLst>
              </p:cNvPr>
              <p:cNvCxnSpPr>
                <a:cxnSpLocks/>
                <a:stCxn id="932" idx="4"/>
              </p:cNvCxnSpPr>
              <p:nvPr/>
            </p:nvCxnSpPr>
            <p:spPr>
              <a:xfrm>
                <a:off x="4360065" y="3633994"/>
                <a:ext cx="217796" cy="29083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7" name="Straight Arrow Connector 936">
                <a:extLst>
                  <a:ext uri="{FF2B5EF4-FFF2-40B4-BE49-F238E27FC236}">
                    <a16:creationId xmlns:a16="http://schemas.microsoft.com/office/drawing/2014/main" id="{7BF6987D-0B9F-6EB8-D95C-876206E7A193}"/>
                  </a:ext>
                </a:extLst>
              </p:cNvPr>
              <p:cNvCxnSpPr>
                <a:cxnSpLocks/>
                <a:stCxn id="931" idx="4"/>
              </p:cNvCxnSpPr>
              <p:nvPr/>
            </p:nvCxnSpPr>
            <p:spPr>
              <a:xfrm>
                <a:off x="3379581"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38" name="Oval 937">
                <a:extLst>
                  <a:ext uri="{FF2B5EF4-FFF2-40B4-BE49-F238E27FC236}">
                    <a16:creationId xmlns:a16="http://schemas.microsoft.com/office/drawing/2014/main" id="{BBA4BB56-34F1-B08B-5C04-9240434D01D2}"/>
                  </a:ext>
                </a:extLst>
              </p:cNvPr>
              <p:cNvSpPr/>
              <p:nvPr/>
            </p:nvSpPr>
            <p:spPr>
              <a:xfrm>
                <a:off x="5244589"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9" name="Straight Arrow Connector 938">
                <a:extLst>
                  <a:ext uri="{FF2B5EF4-FFF2-40B4-BE49-F238E27FC236}">
                    <a16:creationId xmlns:a16="http://schemas.microsoft.com/office/drawing/2014/main" id="{9D56D10F-0AB3-0038-AB32-BDA34FDB3F9F}"/>
                  </a:ext>
                </a:extLst>
              </p:cNvPr>
              <p:cNvCxnSpPr>
                <a:cxnSpLocks/>
                <a:endCxn id="938" idx="7"/>
              </p:cNvCxnSpPr>
              <p:nvPr/>
            </p:nvCxnSpPr>
            <p:spPr>
              <a:xfrm flipH="1">
                <a:off x="5371150" y="3307497"/>
                <a:ext cx="433255" cy="202514"/>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84E02D43-FFA5-F4DB-C022-EE6D657962E1}"/>
                  </a:ext>
                </a:extLst>
              </p:cNvPr>
              <p:cNvCxnSpPr>
                <a:cxnSpLocks/>
                <a:stCxn id="938" idx="4"/>
              </p:cNvCxnSpPr>
              <p:nvPr/>
            </p:nvCxnSpPr>
            <p:spPr>
              <a:xfrm>
                <a:off x="5318726" y="3633994"/>
                <a:ext cx="3784" cy="290183"/>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1" name="Oval 940">
                <a:extLst>
                  <a:ext uri="{FF2B5EF4-FFF2-40B4-BE49-F238E27FC236}">
                    <a16:creationId xmlns:a16="http://schemas.microsoft.com/office/drawing/2014/main" id="{7938432F-7C55-EEC1-DF03-6D2DA5B461DD}"/>
                  </a:ext>
                </a:extLst>
              </p:cNvPr>
              <p:cNvSpPr/>
              <p:nvPr/>
            </p:nvSpPr>
            <p:spPr>
              <a:xfrm>
                <a:off x="6287641"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2" name="Straight Arrow Connector 941">
                <a:extLst>
                  <a:ext uri="{FF2B5EF4-FFF2-40B4-BE49-F238E27FC236}">
                    <a16:creationId xmlns:a16="http://schemas.microsoft.com/office/drawing/2014/main" id="{D061C8C9-98FB-5A78-97EA-63756D217E27}"/>
                  </a:ext>
                </a:extLst>
              </p:cNvPr>
              <p:cNvCxnSpPr>
                <a:cxnSpLocks/>
                <a:endCxn id="941" idx="1"/>
              </p:cNvCxnSpPr>
              <p:nvPr/>
            </p:nvCxnSpPr>
            <p:spPr>
              <a:xfrm>
                <a:off x="5866973" y="3307824"/>
                <a:ext cx="442382" cy="20218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3" name="Straight Arrow Connector 942">
                <a:extLst>
                  <a:ext uri="{FF2B5EF4-FFF2-40B4-BE49-F238E27FC236}">
                    <a16:creationId xmlns:a16="http://schemas.microsoft.com/office/drawing/2014/main" id="{CA12C2BA-42E1-B4BB-BAFF-DC43BB364AB0}"/>
                  </a:ext>
                </a:extLst>
              </p:cNvPr>
              <p:cNvCxnSpPr>
                <a:cxnSpLocks/>
                <a:stCxn id="941" idx="3"/>
              </p:cNvCxnSpPr>
              <p:nvPr/>
            </p:nvCxnSpPr>
            <p:spPr>
              <a:xfrm flipH="1">
                <a:off x="6026021" y="3612722"/>
                <a:ext cx="283334"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83E1A321-A941-53C3-3FFB-3EBB46C3750B}"/>
                  </a:ext>
                </a:extLst>
              </p:cNvPr>
              <p:cNvCxnSpPr>
                <a:cxnSpLocks/>
                <a:stCxn id="941" idx="5"/>
              </p:cNvCxnSpPr>
              <p:nvPr/>
            </p:nvCxnSpPr>
            <p:spPr>
              <a:xfrm>
                <a:off x="6414202" y="3612722"/>
                <a:ext cx="69122" cy="31210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5" name="Oval 944">
                <a:extLst>
                  <a:ext uri="{FF2B5EF4-FFF2-40B4-BE49-F238E27FC236}">
                    <a16:creationId xmlns:a16="http://schemas.microsoft.com/office/drawing/2014/main" id="{22F77A18-5D41-F795-2261-95E9649D21BB}"/>
                  </a:ext>
                </a:extLst>
              </p:cNvPr>
              <p:cNvSpPr/>
              <p:nvPr/>
            </p:nvSpPr>
            <p:spPr>
              <a:xfrm>
                <a:off x="7288498" y="348841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6" name="Straight Arrow Connector 945">
                <a:extLst>
                  <a:ext uri="{FF2B5EF4-FFF2-40B4-BE49-F238E27FC236}">
                    <a16:creationId xmlns:a16="http://schemas.microsoft.com/office/drawing/2014/main" id="{6292EDB4-8A1C-0A2F-52F4-083EC4A85B74}"/>
                  </a:ext>
                </a:extLst>
              </p:cNvPr>
              <p:cNvCxnSpPr>
                <a:cxnSpLocks/>
                <a:endCxn id="945" idx="7"/>
              </p:cNvCxnSpPr>
              <p:nvPr/>
            </p:nvCxnSpPr>
            <p:spPr>
              <a:xfrm flipH="1">
                <a:off x="7415058" y="3321673"/>
                <a:ext cx="461923" cy="188012"/>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7" name="Straight Arrow Connector 946">
                <a:extLst>
                  <a:ext uri="{FF2B5EF4-FFF2-40B4-BE49-F238E27FC236}">
                    <a16:creationId xmlns:a16="http://schemas.microsoft.com/office/drawing/2014/main" id="{949903A3-5ABE-E4D4-A7C0-DC97B71E8397}"/>
                  </a:ext>
                </a:extLst>
              </p:cNvPr>
              <p:cNvCxnSpPr>
                <a:cxnSpLocks/>
                <a:stCxn id="945" idx="4"/>
              </p:cNvCxnSpPr>
              <p:nvPr/>
            </p:nvCxnSpPr>
            <p:spPr>
              <a:xfrm flipH="1">
                <a:off x="7164380" y="3633667"/>
                <a:ext cx="198255" cy="290836"/>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48" name="Straight Arrow Connector 947">
                <a:extLst>
                  <a:ext uri="{FF2B5EF4-FFF2-40B4-BE49-F238E27FC236}">
                    <a16:creationId xmlns:a16="http://schemas.microsoft.com/office/drawing/2014/main" id="{9384C028-DB96-8589-53FA-43F64EC2C3E8}"/>
                  </a:ext>
                </a:extLst>
              </p:cNvPr>
              <p:cNvCxnSpPr>
                <a:cxnSpLocks/>
                <a:stCxn id="945" idx="4"/>
                <a:endCxn id="261" idx="7"/>
              </p:cNvCxnSpPr>
              <p:nvPr/>
            </p:nvCxnSpPr>
            <p:spPr>
              <a:xfrm>
                <a:off x="7362636" y="3633669"/>
                <a:ext cx="269817" cy="428529"/>
              </a:xfrm>
              <a:prstGeom prst="straightConnector1">
                <a:avLst/>
              </a:prstGeom>
              <a:ln w="1270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49" name="Oval 948">
                <a:extLst>
                  <a:ext uri="{FF2B5EF4-FFF2-40B4-BE49-F238E27FC236}">
                    <a16:creationId xmlns:a16="http://schemas.microsoft.com/office/drawing/2014/main" id="{93B6FD3A-2BD1-9282-3624-5885A85A8F6C}"/>
                  </a:ext>
                </a:extLst>
              </p:cNvPr>
              <p:cNvSpPr/>
              <p:nvPr/>
            </p:nvSpPr>
            <p:spPr>
              <a:xfrm>
                <a:off x="8343012" y="348873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0" name="Straight Arrow Connector 949">
                <a:extLst>
                  <a:ext uri="{FF2B5EF4-FFF2-40B4-BE49-F238E27FC236}">
                    <a16:creationId xmlns:a16="http://schemas.microsoft.com/office/drawing/2014/main" id="{E46DF0CB-4ECB-CF02-5A95-BF0CCB9FEF83}"/>
                  </a:ext>
                </a:extLst>
              </p:cNvPr>
              <p:cNvCxnSpPr>
                <a:cxnSpLocks/>
                <a:endCxn id="949" idx="1"/>
              </p:cNvCxnSpPr>
              <p:nvPr/>
            </p:nvCxnSpPr>
            <p:spPr>
              <a:xfrm>
                <a:off x="7876981" y="3321673"/>
                <a:ext cx="487745" cy="188338"/>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52" name="Straight Arrow Connector 951">
                <a:extLst>
                  <a:ext uri="{FF2B5EF4-FFF2-40B4-BE49-F238E27FC236}">
                    <a16:creationId xmlns:a16="http://schemas.microsoft.com/office/drawing/2014/main" id="{738653A6-DA17-B8DD-71AE-2037C723037E}"/>
                  </a:ext>
                </a:extLst>
              </p:cNvPr>
              <p:cNvCxnSpPr>
                <a:cxnSpLocks/>
                <a:stCxn id="949" idx="4"/>
              </p:cNvCxnSpPr>
              <p:nvPr/>
            </p:nvCxnSpPr>
            <p:spPr>
              <a:xfrm>
                <a:off x="8417150" y="3633994"/>
                <a:ext cx="3784" cy="290183"/>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953" name="Picture 952">
                <a:extLst>
                  <a:ext uri="{FF2B5EF4-FFF2-40B4-BE49-F238E27FC236}">
                    <a16:creationId xmlns:a16="http://schemas.microsoft.com/office/drawing/2014/main" id="{DD380015-BC5D-D326-3D59-98DC086B8B3A}"/>
                  </a:ext>
                </a:extLst>
              </p:cNvPr>
              <p:cNvPicPr>
                <a:picLocks noChangeAspect="1"/>
              </p:cNvPicPr>
              <p:nvPr/>
            </p:nvPicPr>
            <p:blipFill>
              <a:blip r:embed="rId18"/>
              <a:stretch>
                <a:fillRect/>
              </a:stretch>
            </p:blipFill>
            <p:spPr>
              <a:xfrm rot="1659564">
                <a:off x="3746555" y="3017870"/>
                <a:ext cx="351768" cy="409636"/>
              </a:xfrm>
              <a:prstGeom prst="rect">
                <a:avLst/>
              </a:prstGeom>
            </p:spPr>
          </p:pic>
          <p:pic>
            <p:nvPicPr>
              <p:cNvPr id="957" name="Picture 956">
                <a:extLst>
                  <a:ext uri="{FF2B5EF4-FFF2-40B4-BE49-F238E27FC236}">
                    <a16:creationId xmlns:a16="http://schemas.microsoft.com/office/drawing/2014/main" id="{960A7E6E-9549-63F4-6B94-9A9F2DC3DBF9}"/>
                  </a:ext>
                </a:extLst>
              </p:cNvPr>
              <p:cNvPicPr>
                <a:picLocks noChangeAspect="1"/>
              </p:cNvPicPr>
              <p:nvPr/>
            </p:nvPicPr>
            <p:blipFill>
              <a:blip r:embed="rId18"/>
              <a:stretch>
                <a:fillRect/>
              </a:stretch>
            </p:blipFill>
            <p:spPr>
              <a:xfrm rot="1659564">
                <a:off x="5732524" y="3057193"/>
                <a:ext cx="351768" cy="409636"/>
              </a:xfrm>
              <a:prstGeom prst="rect">
                <a:avLst/>
              </a:prstGeom>
            </p:spPr>
          </p:pic>
          <p:pic>
            <p:nvPicPr>
              <p:cNvPr id="958" name="Picture 957">
                <a:extLst>
                  <a:ext uri="{FF2B5EF4-FFF2-40B4-BE49-F238E27FC236}">
                    <a16:creationId xmlns:a16="http://schemas.microsoft.com/office/drawing/2014/main" id="{3A9FB686-36F7-F382-5153-87A44ABB2396}"/>
                  </a:ext>
                </a:extLst>
              </p:cNvPr>
              <p:cNvPicPr>
                <a:picLocks noChangeAspect="1"/>
              </p:cNvPicPr>
              <p:nvPr/>
            </p:nvPicPr>
            <p:blipFill>
              <a:blip r:embed="rId18"/>
              <a:stretch>
                <a:fillRect/>
              </a:stretch>
            </p:blipFill>
            <p:spPr>
              <a:xfrm rot="1659564">
                <a:off x="3287442" y="4047687"/>
                <a:ext cx="351768" cy="409636"/>
              </a:xfrm>
              <a:prstGeom prst="rect">
                <a:avLst/>
              </a:prstGeom>
            </p:spPr>
          </p:pic>
          <p:pic>
            <p:nvPicPr>
              <p:cNvPr id="959" name="Picture 958">
                <a:extLst>
                  <a:ext uri="{FF2B5EF4-FFF2-40B4-BE49-F238E27FC236}">
                    <a16:creationId xmlns:a16="http://schemas.microsoft.com/office/drawing/2014/main" id="{5663117D-09F2-12C8-EE42-B1A3C6D1C901}"/>
                  </a:ext>
                </a:extLst>
              </p:cNvPr>
              <p:cNvPicPr>
                <a:picLocks noChangeAspect="1"/>
              </p:cNvPicPr>
              <p:nvPr/>
            </p:nvPicPr>
            <p:blipFill>
              <a:blip r:embed="rId18"/>
              <a:stretch>
                <a:fillRect/>
              </a:stretch>
            </p:blipFill>
            <p:spPr>
              <a:xfrm rot="1659564">
                <a:off x="3946883" y="4071710"/>
                <a:ext cx="351768" cy="409636"/>
              </a:xfrm>
              <a:prstGeom prst="rect">
                <a:avLst/>
              </a:prstGeom>
            </p:spPr>
          </p:pic>
          <p:pic>
            <p:nvPicPr>
              <p:cNvPr id="256" name="Picture 255">
                <a:extLst>
                  <a:ext uri="{FF2B5EF4-FFF2-40B4-BE49-F238E27FC236}">
                    <a16:creationId xmlns:a16="http://schemas.microsoft.com/office/drawing/2014/main" id="{A887E612-6BD6-1ADE-DA1A-8983DF69EC76}"/>
                  </a:ext>
                </a:extLst>
              </p:cNvPr>
              <p:cNvPicPr>
                <a:picLocks noChangeAspect="1"/>
              </p:cNvPicPr>
              <p:nvPr/>
            </p:nvPicPr>
            <p:blipFill>
              <a:blip r:embed="rId18"/>
              <a:stretch>
                <a:fillRect/>
              </a:stretch>
            </p:blipFill>
            <p:spPr>
              <a:xfrm rot="1659564">
                <a:off x="5192659" y="4070434"/>
                <a:ext cx="351768" cy="409636"/>
              </a:xfrm>
              <a:prstGeom prst="rect">
                <a:avLst/>
              </a:prstGeom>
            </p:spPr>
          </p:pic>
          <p:pic>
            <p:nvPicPr>
              <p:cNvPr id="257" name="Picture 256">
                <a:extLst>
                  <a:ext uri="{FF2B5EF4-FFF2-40B4-BE49-F238E27FC236}">
                    <a16:creationId xmlns:a16="http://schemas.microsoft.com/office/drawing/2014/main" id="{2F302245-DF95-9A73-D204-B92B43A852AE}"/>
                  </a:ext>
                </a:extLst>
              </p:cNvPr>
              <p:cNvPicPr>
                <a:picLocks noChangeAspect="1"/>
              </p:cNvPicPr>
              <p:nvPr/>
            </p:nvPicPr>
            <p:blipFill>
              <a:blip r:embed="rId18"/>
              <a:stretch>
                <a:fillRect/>
              </a:stretch>
            </p:blipFill>
            <p:spPr>
              <a:xfrm rot="1659564">
                <a:off x="7027594" y="4071710"/>
                <a:ext cx="351768" cy="409636"/>
              </a:xfrm>
              <a:prstGeom prst="rect">
                <a:avLst/>
              </a:prstGeom>
            </p:spPr>
          </p:pic>
          <p:sp>
            <p:nvSpPr>
              <p:cNvPr id="258" name="Oval 257">
                <a:extLst>
                  <a:ext uri="{FF2B5EF4-FFF2-40B4-BE49-F238E27FC236}">
                    <a16:creationId xmlns:a16="http://schemas.microsoft.com/office/drawing/2014/main" id="{5EE31C3D-221F-22EB-ACFF-89D99D07D20D}"/>
                  </a:ext>
                </a:extLst>
              </p:cNvPr>
              <p:cNvSpPr/>
              <p:nvPr/>
            </p:nvSpPr>
            <p:spPr>
              <a:xfrm rot="17161065">
                <a:off x="4423838" y="4040539"/>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2363DEDD-691D-695B-4CA3-3F899F2BEE63}"/>
                  </a:ext>
                </a:extLst>
              </p:cNvPr>
              <p:cNvSpPr/>
              <p:nvPr/>
            </p:nvSpPr>
            <p:spPr>
              <a:xfrm rot="17161065">
                <a:off x="6341494" y="4029610"/>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0" name="Picture 259">
                <a:extLst>
                  <a:ext uri="{FF2B5EF4-FFF2-40B4-BE49-F238E27FC236}">
                    <a16:creationId xmlns:a16="http://schemas.microsoft.com/office/drawing/2014/main" id="{52D4F2D6-B959-785D-FA7E-4777797EB00F}"/>
                  </a:ext>
                </a:extLst>
              </p:cNvPr>
              <p:cNvPicPr>
                <a:picLocks noChangeAspect="1"/>
              </p:cNvPicPr>
              <p:nvPr/>
            </p:nvPicPr>
            <p:blipFill>
              <a:blip r:embed="rId18"/>
              <a:stretch>
                <a:fillRect/>
              </a:stretch>
            </p:blipFill>
            <p:spPr>
              <a:xfrm rot="1659564">
                <a:off x="5869406" y="4070434"/>
                <a:ext cx="351768" cy="409636"/>
              </a:xfrm>
              <a:prstGeom prst="rect">
                <a:avLst/>
              </a:prstGeom>
            </p:spPr>
          </p:pic>
          <p:sp>
            <p:nvSpPr>
              <p:cNvPr id="261" name="Oval 260">
                <a:extLst>
                  <a:ext uri="{FF2B5EF4-FFF2-40B4-BE49-F238E27FC236}">
                    <a16:creationId xmlns:a16="http://schemas.microsoft.com/office/drawing/2014/main" id="{7157DB97-D366-1915-A03E-447E9089247B}"/>
                  </a:ext>
                </a:extLst>
              </p:cNvPr>
              <p:cNvSpPr/>
              <p:nvPr/>
            </p:nvSpPr>
            <p:spPr>
              <a:xfrm rot="17161065">
                <a:off x="7516783" y="4029610"/>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11725CA8-19FC-9E78-67FE-AD81A929A12F}"/>
                  </a:ext>
                </a:extLst>
              </p:cNvPr>
              <p:cNvSpPr/>
              <p:nvPr/>
            </p:nvSpPr>
            <p:spPr>
              <a:xfrm rot="17161065">
                <a:off x="7645802" y="3050622"/>
                <a:ext cx="462358" cy="471972"/>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Picture 262">
                <a:extLst>
                  <a:ext uri="{FF2B5EF4-FFF2-40B4-BE49-F238E27FC236}">
                    <a16:creationId xmlns:a16="http://schemas.microsoft.com/office/drawing/2014/main" id="{C3912958-4BFB-DEFD-FA85-C6C9E4B72BF6}"/>
                  </a:ext>
                </a:extLst>
              </p:cNvPr>
              <p:cNvPicPr>
                <a:picLocks noChangeAspect="1"/>
              </p:cNvPicPr>
              <p:nvPr/>
            </p:nvPicPr>
            <p:blipFill>
              <a:blip r:embed="rId20"/>
              <a:stretch>
                <a:fillRect/>
              </a:stretch>
            </p:blipFill>
            <p:spPr>
              <a:xfrm>
                <a:off x="7936225" y="3813218"/>
                <a:ext cx="767764" cy="717216"/>
              </a:xfrm>
              <a:prstGeom prst="rect">
                <a:avLst/>
              </a:prstGeom>
            </p:spPr>
          </p:pic>
        </p:grpSp>
      </p:grpSp>
      <p:grpSp>
        <p:nvGrpSpPr>
          <p:cNvPr id="265" name="Group 264">
            <a:extLst>
              <a:ext uri="{FF2B5EF4-FFF2-40B4-BE49-F238E27FC236}">
                <a16:creationId xmlns:a16="http://schemas.microsoft.com/office/drawing/2014/main" id="{F96F5393-710D-56A1-3390-576FD81964B5}"/>
              </a:ext>
            </a:extLst>
          </p:cNvPr>
          <p:cNvGrpSpPr/>
          <p:nvPr/>
        </p:nvGrpSpPr>
        <p:grpSpPr>
          <a:xfrm>
            <a:off x="5308627" y="3917501"/>
            <a:ext cx="5597332" cy="2530191"/>
            <a:chOff x="3073714" y="3973980"/>
            <a:chExt cx="5047139" cy="2822260"/>
          </a:xfrm>
        </p:grpSpPr>
        <p:pic>
          <p:nvPicPr>
            <p:cNvPr id="266" name="Picture 265" descr="RacingSubTree.png">
              <a:extLst>
                <a:ext uri="{FF2B5EF4-FFF2-40B4-BE49-F238E27FC236}">
                  <a16:creationId xmlns:a16="http://schemas.microsoft.com/office/drawing/2014/main" id="{B1950AAC-260D-3B79-2AF3-62B1D2EE2D1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073714" y="3973980"/>
              <a:ext cx="5047139" cy="2822260"/>
            </a:xfrm>
            <a:prstGeom prst="rect">
              <a:avLst/>
            </a:prstGeom>
          </p:spPr>
        </p:pic>
        <p:sp>
          <p:nvSpPr>
            <p:cNvPr id="267" name="Oval 266">
              <a:extLst>
                <a:ext uri="{FF2B5EF4-FFF2-40B4-BE49-F238E27FC236}">
                  <a16:creationId xmlns:a16="http://schemas.microsoft.com/office/drawing/2014/main" id="{10DA099B-AD3D-3753-A8D4-624C00DC387C}"/>
                </a:ext>
              </a:extLst>
            </p:cNvPr>
            <p:cNvSpPr/>
            <p:nvPr/>
          </p:nvSpPr>
          <p:spPr>
            <a:xfrm>
              <a:off x="3224430"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F61DE97-02B3-2849-FC28-575BA33F79EF}"/>
                </a:ext>
              </a:extLst>
            </p:cNvPr>
            <p:cNvSpPr/>
            <p:nvPr/>
          </p:nvSpPr>
          <p:spPr>
            <a:xfrm>
              <a:off x="3475631"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0BB7F394-A8EA-FE23-203C-EF3651F388AC}"/>
                </a:ext>
              </a:extLst>
            </p:cNvPr>
            <p:cNvSpPr/>
            <p:nvPr/>
          </p:nvSpPr>
          <p:spPr>
            <a:xfrm>
              <a:off x="3823089" y="4590864"/>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E5314497-CF1D-D4E5-1DE5-3A6C9433F480}"/>
                </a:ext>
              </a:extLst>
            </p:cNvPr>
            <p:cNvSpPr/>
            <p:nvPr/>
          </p:nvSpPr>
          <p:spPr>
            <a:xfrm>
              <a:off x="4074290" y="4590863"/>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547A7CC-DF8A-F4D8-CDC7-D0929290B759}"/>
                </a:ext>
              </a:extLst>
            </p:cNvPr>
            <p:cNvSpPr/>
            <p:nvPr/>
          </p:nvSpPr>
          <p:spPr>
            <a:xfrm>
              <a:off x="4421748"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E4B0606-3FF6-3CC1-8DE1-D6F519823A48}"/>
                </a:ext>
              </a:extLst>
            </p:cNvPr>
            <p:cNvSpPr/>
            <p:nvPr/>
          </p:nvSpPr>
          <p:spPr>
            <a:xfrm>
              <a:off x="4672949"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2CACB137-AF31-0650-AC99-3B4EC1E9A170}"/>
                </a:ext>
              </a:extLst>
            </p:cNvPr>
            <p:cNvSpPr/>
            <p:nvPr/>
          </p:nvSpPr>
          <p:spPr>
            <a:xfrm>
              <a:off x="5092957"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AE86CFD-E4D2-0872-3079-9A972E13EE8B}"/>
                </a:ext>
              </a:extLst>
            </p:cNvPr>
            <p:cNvSpPr/>
            <p:nvPr/>
          </p:nvSpPr>
          <p:spPr>
            <a:xfrm>
              <a:off x="5344158"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38099F69-39E5-B20F-FC12-0C7F9918E108}"/>
                </a:ext>
              </a:extLst>
            </p:cNvPr>
            <p:cNvSpPr/>
            <p:nvPr/>
          </p:nvSpPr>
          <p:spPr>
            <a:xfrm>
              <a:off x="5759796" y="458289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35FB79B-6D9E-92C0-C7FD-9C87C2615542}"/>
                </a:ext>
              </a:extLst>
            </p:cNvPr>
            <p:cNvSpPr/>
            <p:nvPr/>
          </p:nvSpPr>
          <p:spPr>
            <a:xfrm>
              <a:off x="6010997" y="458289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F35F5A4F-400F-CE76-0DF4-E6410AB7631F}"/>
                </a:ext>
              </a:extLst>
            </p:cNvPr>
            <p:cNvSpPr/>
            <p:nvPr/>
          </p:nvSpPr>
          <p:spPr>
            <a:xfrm>
              <a:off x="6363784" y="457936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59381EDF-E91B-5C6A-AA26-DEA8763F9CD7}"/>
                </a:ext>
              </a:extLst>
            </p:cNvPr>
            <p:cNvSpPr/>
            <p:nvPr/>
          </p:nvSpPr>
          <p:spPr>
            <a:xfrm>
              <a:off x="6614985" y="457936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2C4AE4C5-18EC-2D37-D535-2C9AAF37E40B}"/>
                </a:ext>
              </a:extLst>
            </p:cNvPr>
            <p:cNvSpPr/>
            <p:nvPr/>
          </p:nvSpPr>
          <p:spPr>
            <a:xfrm>
              <a:off x="6941324" y="4587449"/>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0DE5D7B-7983-47CF-A53A-366A1CCFEBA8}"/>
                </a:ext>
              </a:extLst>
            </p:cNvPr>
            <p:cNvSpPr/>
            <p:nvPr/>
          </p:nvSpPr>
          <p:spPr>
            <a:xfrm>
              <a:off x="7192525" y="4587448"/>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23FB0A30-09FD-7448-55C6-105523273D46}"/>
                </a:ext>
              </a:extLst>
            </p:cNvPr>
            <p:cNvSpPr/>
            <p:nvPr/>
          </p:nvSpPr>
          <p:spPr>
            <a:xfrm>
              <a:off x="7619672" y="4578587"/>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29440A5-8A77-CEAB-E23D-10EB8F2081C2}"/>
                </a:ext>
              </a:extLst>
            </p:cNvPr>
            <p:cNvSpPr/>
            <p:nvPr/>
          </p:nvSpPr>
          <p:spPr>
            <a:xfrm>
              <a:off x="7870873" y="4578586"/>
              <a:ext cx="148275" cy="145255"/>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3" name="Picture 282">
              <a:extLst>
                <a:ext uri="{FF2B5EF4-FFF2-40B4-BE49-F238E27FC236}">
                  <a16:creationId xmlns:a16="http://schemas.microsoft.com/office/drawing/2014/main" id="{30D2D594-2AB6-3BCF-FD7E-29CBC7FE3D5C}"/>
                </a:ext>
              </a:extLst>
            </p:cNvPr>
            <p:cNvPicPr>
              <a:picLocks noChangeAspect="1"/>
            </p:cNvPicPr>
            <p:nvPr/>
          </p:nvPicPr>
          <p:blipFill>
            <a:blip r:embed="rId18"/>
            <a:stretch>
              <a:fillRect/>
            </a:stretch>
          </p:blipFill>
          <p:spPr>
            <a:xfrm rot="1659564">
              <a:off x="3220578" y="5295363"/>
              <a:ext cx="147744" cy="172049"/>
            </a:xfrm>
            <a:prstGeom prst="rect">
              <a:avLst/>
            </a:prstGeom>
          </p:spPr>
        </p:pic>
        <p:pic>
          <p:nvPicPr>
            <p:cNvPr id="284" name="Picture 283">
              <a:extLst>
                <a:ext uri="{FF2B5EF4-FFF2-40B4-BE49-F238E27FC236}">
                  <a16:creationId xmlns:a16="http://schemas.microsoft.com/office/drawing/2014/main" id="{E38790F9-1C9C-DA92-BC0D-46F285609A87}"/>
                </a:ext>
              </a:extLst>
            </p:cNvPr>
            <p:cNvPicPr>
              <a:picLocks noChangeAspect="1"/>
            </p:cNvPicPr>
            <p:nvPr/>
          </p:nvPicPr>
          <p:blipFill>
            <a:blip r:embed="rId18"/>
            <a:stretch>
              <a:fillRect/>
            </a:stretch>
          </p:blipFill>
          <p:spPr>
            <a:xfrm rot="1659564">
              <a:off x="3404196" y="5304568"/>
              <a:ext cx="147744" cy="172049"/>
            </a:xfrm>
            <a:prstGeom prst="rect">
              <a:avLst/>
            </a:prstGeom>
          </p:spPr>
        </p:pic>
        <p:sp>
          <p:nvSpPr>
            <p:cNvPr id="285" name="Oval 284">
              <a:extLst>
                <a:ext uri="{FF2B5EF4-FFF2-40B4-BE49-F238E27FC236}">
                  <a16:creationId xmlns:a16="http://schemas.microsoft.com/office/drawing/2014/main" id="{5158C4A5-86EE-A5E7-6AA0-680FAAAC1826}"/>
                </a:ext>
              </a:extLst>
            </p:cNvPr>
            <p:cNvSpPr/>
            <p:nvPr/>
          </p:nvSpPr>
          <p:spPr>
            <a:xfrm rot="17161065">
              <a:off x="3574421" y="5302676"/>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 name="Picture 285">
              <a:extLst>
                <a:ext uri="{FF2B5EF4-FFF2-40B4-BE49-F238E27FC236}">
                  <a16:creationId xmlns:a16="http://schemas.microsoft.com/office/drawing/2014/main" id="{CEE3A0CF-8A61-0B9C-BF48-FD4B44230216}"/>
                </a:ext>
              </a:extLst>
            </p:cNvPr>
            <p:cNvPicPr>
              <a:picLocks noChangeAspect="1"/>
            </p:cNvPicPr>
            <p:nvPr/>
          </p:nvPicPr>
          <p:blipFill>
            <a:blip r:embed="rId18"/>
            <a:stretch>
              <a:fillRect/>
            </a:stretch>
          </p:blipFill>
          <p:spPr>
            <a:xfrm rot="1659564">
              <a:off x="3825397" y="5308126"/>
              <a:ext cx="147744" cy="172049"/>
            </a:xfrm>
            <a:prstGeom prst="rect">
              <a:avLst/>
            </a:prstGeom>
          </p:spPr>
        </p:pic>
        <p:pic>
          <p:nvPicPr>
            <p:cNvPr id="287" name="Picture 286">
              <a:extLst>
                <a:ext uri="{FF2B5EF4-FFF2-40B4-BE49-F238E27FC236}">
                  <a16:creationId xmlns:a16="http://schemas.microsoft.com/office/drawing/2014/main" id="{84BA7BE2-7E70-F281-157B-C8066E6A2B51}"/>
                </a:ext>
              </a:extLst>
            </p:cNvPr>
            <p:cNvPicPr>
              <a:picLocks noChangeAspect="1"/>
            </p:cNvPicPr>
            <p:nvPr/>
          </p:nvPicPr>
          <p:blipFill>
            <a:blip r:embed="rId18"/>
            <a:stretch>
              <a:fillRect/>
            </a:stretch>
          </p:blipFill>
          <p:spPr>
            <a:xfrm rot="1659564">
              <a:off x="4009015" y="5317331"/>
              <a:ext cx="147744" cy="172049"/>
            </a:xfrm>
            <a:prstGeom prst="rect">
              <a:avLst/>
            </a:prstGeom>
          </p:spPr>
        </p:pic>
        <p:sp>
          <p:nvSpPr>
            <p:cNvPr id="288" name="Oval 287">
              <a:extLst>
                <a:ext uri="{FF2B5EF4-FFF2-40B4-BE49-F238E27FC236}">
                  <a16:creationId xmlns:a16="http://schemas.microsoft.com/office/drawing/2014/main" id="{52F11292-D9C5-F2F0-51F1-2B0EC53C08D6}"/>
                </a:ext>
              </a:extLst>
            </p:cNvPr>
            <p:cNvSpPr/>
            <p:nvPr/>
          </p:nvSpPr>
          <p:spPr>
            <a:xfrm rot="17161065">
              <a:off x="4179240" y="5315439"/>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9" name="Picture 288">
              <a:extLst>
                <a:ext uri="{FF2B5EF4-FFF2-40B4-BE49-F238E27FC236}">
                  <a16:creationId xmlns:a16="http://schemas.microsoft.com/office/drawing/2014/main" id="{78119D4A-0F5B-F5AF-5653-6D7172C30696}"/>
                </a:ext>
              </a:extLst>
            </p:cNvPr>
            <p:cNvPicPr>
              <a:picLocks noChangeAspect="1"/>
            </p:cNvPicPr>
            <p:nvPr/>
          </p:nvPicPr>
          <p:blipFill>
            <a:blip r:embed="rId18"/>
            <a:stretch>
              <a:fillRect/>
            </a:stretch>
          </p:blipFill>
          <p:spPr>
            <a:xfrm rot="1659564">
              <a:off x="4374041" y="5302152"/>
              <a:ext cx="147744" cy="172049"/>
            </a:xfrm>
            <a:prstGeom prst="rect">
              <a:avLst/>
            </a:prstGeom>
          </p:spPr>
        </p:pic>
        <p:sp>
          <p:nvSpPr>
            <p:cNvPr id="290" name="Oval 289">
              <a:extLst>
                <a:ext uri="{FF2B5EF4-FFF2-40B4-BE49-F238E27FC236}">
                  <a16:creationId xmlns:a16="http://schemas.microsoft.com/office/drawing/2014/main" id="{65A9AD09-D5EF-996E-9633-675CBE330A40}"/>
                </a:ext>
              </a:extLst>
            </p:cNvPr>
            <p:cNvSpPr/>
            <p:nvPr/>
          </p:nvSpPr>
          <p:spPr>
            <a:xfrm rot="17161065">
              <a:off x="4518291" y="5300260"/>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1" name="Picture 290">
              <a:extLst>
                <a:ext uri="{FF2B5EF4-FFF2-40B4-BE49-F238E27FC236}">
                  <a16:creationId xmlns:a16="http://schemas.microsoft.com/office/drawing/2014/main" id="{E4D92E58-EA0E-81C6-7FCF-E41164344F24}"/>
                </a:ext>
              </a:extLst>
            </p:cNvPr>
            <p:cNvPicPr>
              <a:picLocks noChangeAspect="1"/>
            </p:cNvPicPr>
            <p:nvPr/>
          </p:nvPicPr>
          <p:blipFill>
            <a:blip r:embed="rId20"/>
            <a:stretch>
              <a:fillRect/>
            </a:stretch>
          </p:blipFill>
          <p:spPr>
            <a:xfrm>
              <a:off x="4673934" y="5234982"/>
              <a:ext cx="274997" cy="256892"/>
            </a:xfrm>
            <a:prstGeom prst="rect">
              <a:avLst/>
            </a:prstGeom>
          </p:spPr>
        </p:pic>
        <p:pic>
          <p:nvPicPr>
            <p:cNvPr id="292" name="Picture 291">
              <a:extLst>
                <a:ext uri="{FF2B5EF4-FFF2-40B4-BE49-F238E27FC236}">
                  <a16:creationId xmlns:a16="http://schemas.microsoft.com/office/drawing/2014/main" id="{03E8D06A-14DA-F06F-EAE6-EF272669C607}"/>
                </a:ext>
              </a:extLst>
            </p:cNvPr>
            <p:cNvPicPr>
              <a:picLocks noChangeAspect="1"/>
            </p:cNvPicPr>
            <p:nvPr/>
          </p:nvPicPr>
          <p:blipFill>
            <a:blip r:embed="rId18"/>
            <a:stretch>
              <a:fillRect/>
            </a:stretch>
          </p:blipFill>
          <p:spPr>
            <a:xfrm rot="1659564">
              <a:off x="5087153" y="5293195"/>
              <a:ext cx="147744" cy="172049"/>
            </a:xfrm>
            <a:prstGeom prst="rect">
              <a:avLst/>
            </a:prstGeom>
          </p:spPr>
        </p:pic>
        <p:pic>
          <p:nvPicPr>
            <p:cNvPr id="293" name="Picture 292">
              <a:extLst>
                <a:ext uri="{FF2B5EF4-FFF2-40B4-BE49-F238E27FC236}">
                  <a16:creationId xmlns:a16="http://schemas.microsoft.com/office/drawing/2014/main" id="{A4BC6548-C8FB-1639-D0E6-403D077452A2}"/>
                </a:ext>
              </a:extLst>
            </p:cNvPr>
            <p:cNvPicPr>
              <a:picLocks noChangeAspect="1"/>
            </p:cNvPicPr>
            <p:nvPr/>
          </p:nvPicPr>
          <p:blipFill>
            <a:blip r:embed="rId18"/>
            <a:stretch>
              <a:fillRect/>
            </a:stretch>
          </p:blipFill>
          <p:spPr>
            <a:xfrm rot="1659564">
              <a:off x="5270771" y="5302400"/>
              <a:ext cx="147744" cy="172049"/>
            </a:xfrm>
            <a:prstGeom prst="rect">
              <a:avLst/>
            </a:prstGeom>
          </p:spPr>
        </p:pic>
        <p:sp>
          <p:nvSpPr>
            <p:cNvPr id="294" name="Oval 293">
              <a:extLst>
                <a:ext uri="{FF2B5EF4-FFF2-40B4-BE49-F238E27FC236}">
                  <a16:creationId xmlns:a16="http://schemas.microsoft.com/office/drawing/2014/main" id="{9C4FBE0E-3343-81AC-ACF8-CC82DCF18F36}"/>
                </a:ext>
              </a:extLst>
            </p:cNvPr>
            <p:cNvSpPr/>
            <p:nvPr/>
          </p:nvSpPr>
          <p:spPr>
            <a:xfrm rot="17161065">
              <a:off x="5440996" y="5300508"/>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5" name="Picture 294">
              <a:extLst>
                <a:ext uri="{FF2B5EF4-FFF2-40B4-BE49-F238E27FC236}">
                  <a16:creationId xmlns:a16="http://schemas.microsoft.com/office/drawing/2014/main" id="{2EAB37ED-CE87-551B-9EBA-F8C4F29C001A}"/>
                </a:ext>
              </a:extLst>
            </p:cNvPr>
            <p:cNvPicPr>
              <a:picLocks noChangeAspect="1"/>
            </p:cNvPicPr>
            <p:nvPr/>
          </p:nvPicPr>
          <p:blipFill>
            <a:blip r:embed="rId18"/>
            <a:stretch>
              <a:fillRect/>
            </a:stretch>
          </p:blipFill>
          <p:spPr>
            <a:xfrm rot="1659564">
              <a:off x="5724576" y="5295364"/>
              <a:ext cx="147744" cy="172049"/>
            </a:xfrm>
            <a:prstGeom prst="rect">
              <a:avLst/>
            </a:prstGeom>
          </p:spPr>
        </p:pic>
        <p:pic>
          <p:nvPicPr>
            <p:cNvPr id="296" name="Picture 295">
              <a:extLst>
                <a:ext uri="{FF2B5EF4-FFF2-40B4-BE49-F238E27FC236}">
                  <a16:creationId xmlns:a16="http://schemas.microsoft.com/office/drawing/2014/main" id="{DB337B1C-4415-A576-A444-818F85A291CF}"/>
                </a:ext>
              </a:extLst>
            </p:cNvPr>
            <p:cNvPicPr>
              <a:picLocks noChangeAspect="1"/>
            </p:cNvPicPr>
            <p:nvPr/>
          </p:nvPicPr>
          <p:blipFill>
            <a:blip r:embed="rId18"/>
            <a:stretch>
              <a:fillRect/>
            </a:stretch>
          </p:blipFill>
          <p:spPr>
            <a:xfrm rot="1659564">
              <a:off x="5908194" y="5304569"/>
              <a:ext cx="147744" cy="172049"/>
            </a:xfrm>
            <a:prstGeom prst="rect">
              <a:avLst/>
            </a:prstGeom>
          </p:spPr>
        </p:pic>
        <p:sp>
          <p:nvSpPr>
            <p:cNvPr id="297" name="Oval 296">
              <a:extLst>
                <a:ext uri="{FF2B5EF4-FFF2-40B4-BE49-F238E27FC236}">
                  <a16:creationId xmlns:a16="http://schemas.microsoft.com/office/drawing/2014/main" id="{8CB66B61-35D8-F191-CC35-6508026AB453}"/>
                </a:ext>
              </a:extLst>
            </p:cNvPr>
            <p:cNvSpPr/>
            <p:nvPr/>
          </p:nvSpPr>
          <p:spPr>
            <a:xfrm rot="17161065">
              <a:off x="6078419" y="5302677"/>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8" name="Picture 297">
              <a:extLst>
                <a:ext uri="{FF2B5EF4-FFF2-40B4-BE49-F238E27FC236}">
                  <a16:creationId xmlns:a16="http://schemas.microsoft.com/office/drawing/2014/main" id="{9AFF92A7-9F68-FED5-9708-3DB3496E8EDC}"/>
                </a:ext>
              </a:extLst>
            </p:cNvPr>
            <p:cNvPicPr>
              <a:picLocks noChangeAspect="1"/>
            </p:cNvPicPr>
            <p:nvPr/>
          </p:nvPicPr>
          <p:blipFill>
            <a:blip r:embed="rId18"/>
            <a:stretch>
              <a:fillRect/>
            </a:stretch>
          </p:blipFill>
          <p:spPr>
            <a:xfrm rot="1659564">
              <a:off x="6285947" y="5298823"/>
              <a:ext cx="147744" cy="172049"/>
            </a:xfrm>
            <a:prstGeom prst="rect">
              <a:avLst/>
            </a:prstGeom>
          </p:spPr>
        </p:pic>
        <p:sp>
          <p:nvSpPr>
            <p:cNvPr id="299" name="Oval 298">
              <a:extLst>
                <a:ext uri="{FF2B5EF4-FFF2-40B4-BE49-F238E27FC236}">
                  <a16:creationId xmlns:a16="http://schemas.microsoft.com/office/drawing/2014/main" id="{2E579022-3A4B-909E-B71F-EFA50CDFDF12}"/>
                </a:ext>
              </a:extLst>
            </p:cNvPr>
            <p:cNvSpPr/>
            <p:nvPr/>
          </p:nvSpPr>
          <p:spPr>
            <a:xfrm rot="17161065">
              <a:off x="6430197" y="5296931"/>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0" name="Picture 299">
              <a:extLst>
                <a:ext uri="{FF2B5EF4-FFF2-40B4-BE49-F238E27FC236}">
                  <a16:creationId xmlns:a16="http://schemas.microsoft.com/office/drawing/2014/main" id="{7A98EA13-F243-13F2-04BA-B770BA36C7C8}"/>
                </a:ext>
              </a:extLst>
            </p:cNvPr>
            <p:cNvPicPr>
              <a:picLocks noChangeAspect="1"/>
            </p:cNvPicPr>
            <p:nvPr/>
          </p:nvPicPr>
          <p:blipFill>
            <a:blip r:embed="rId20"/>
            <a:stretch>
              <a:fillRect/>
            </a:stretch>
          </p:blipFill>
          <p:spPr>
            <a:xfrm>
              <a:off x="6585840" y="5231653"/>
              <a:ext cx="274997" cy="256892"/>
            </a:xfrm>
            <a:prstGeom prst="rect">
              <a:avLst/>
            </a:prstGeom>
          </p:spPr>
        </p:pic>
        <p:pic>
          <p:nvPicPr>
            <p:cNvPr id="301" name="Picture 300">
              <a:extLst>
                <a:ext uri="{FF2B5EF4-FFF2-40B4-BE49-F238E27FC236}">
                  <a16:creationId xmlns:a16="http://schemas.microsoft.com/office/drawing/2014/main" id="{AA57E6D2-F07F-892C-A19C-B7C8DCD04902}"/>
                </a:ext>
              </a:extLst>
            </p:cNvPr>
            <p:cNvPicPr>
              <a:picLocks noChangeAspect="1"/>
            </p:cNvPicPr>
            <p:nvPr/>
          </p:nvPicPr>
          <p:blipFill>
            <a:blip r:embed="rId18"/>
            <a:stretch>
              <a:fillRect/>
            </a:stretch>
          </p:blipFill>
          <p:spPr>
            <a:xfrm rot="1659564">
              <a:off x="6934024" y="5289606"/>
              <a:ext cx="147744" cy="172049"/>
            </a:xfrm>
            <a:prstGeom prst="rect">
              <a:avLst/>
            </a:prstGeom>
          </p:spPr>
        </p:pic>
        <p:pic>
          <p:nvPicPr>
            <p:cNvPr id="302" name="Picture 301">
              <a:extLst>
                <a:ext uri="{FF2B5EF4-FFF2-40B4-BE49-F238E27FC236}">
                  <a16:creationId xmlns:a16="http://schemas.microsoft.com/office/drawing/2014/main" id="{85912F99-22BD-A4F1-0B8E-6C74DAFBA9C0}"/>
                </a:ext>
              </a:extLst>
            </p:cNvPr>
            <p:cNvPicPr>
              <a:picLocks noChangeAspect="1"/>
            </p:cNvPicPr>
            <p:nvPr/>
          </p:nvPicPr>
          <p:blipFill>
            <a:blip r:embed="rId18"/>
            <a:stretch>
              <a:fillRect/>
            </a:stretch>
          </p:blipFill>
          <p:spPr>
            <a:xfrm rot="1659564">
              <a:off x="7117642" y="5298811"/>
              <a:ext cx="147744" cy="172049"/>
            </a:xfrm>
            <a:prstGeom prst="rect">
              <a:avLst/>
            </a:prstGeom>
          </p:spPr>
        </p:pic>
        <p:sp>
          <p:nvSpPr>
            <p:cNvPr id="303" name="Oval 302">
              <a:extLst>
                <a:ext uri="{FF2B5EF4-FFF2-40B4-BE49-F238E27FC236}">
                  <a16:creationId xmlns:a16="http://schemas.microsoft.com/office/drawing/2014/main" id="{4A52F6F2-5F7A-4D88-8A6B-6B981A5BBA80}"/>
                </a:ext>
              </a:extLst>
            </p:cNvPr>
            <p:cNvSpPr/>
            <p:nvPr/>
          </p:nvSpPr>
          <p:spPr>
            <a:xfrm rot="17161065">
              <a:off x="7287867" y="5296919"/>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4" name="Picture 303">
              <a:extLst>
                <a:ext uri="{FF2B5EF4-FFF2-40B4-BE49-F238E27FC236}">
                  <a16:creationId xmlns:a16="http://schemas.microsoft.com/office/drawing/2014/main" id="{19D6E6F3-A25A-45C0-4B4E-21760675395D}"/>
                </a:ext>
              </a:extLst>
            </p:cNvPr>
            <p:cNvPicPr>
              <a:picLocks noChangeAspect="1"/>
            </p:cNvPicPr>
            <p:nvPr/>
          </p:nvPicPr>
          <p:blipFill>
            <a:blip r:embed="rId18"/>
            <a:stretch>
              <a:fillRect/>
            </a:stretch>
          </p:blipFill>
          <p:spPr>
            <a:xfrm rot="1659564">
              <a:off x="7530316" y="5305494"/>
              <a:ext cx="147744" cy="172049"/>
            </a:xfrm>
            <a:prstGeom prst="rect">
              <a:avLst/>
            </a:prstGeom>
          </p:spPr>
        </p:pic>
        <p:sp>
          <p:nvSpPr>
            <p:cNvPr id="305" name="Oval 304">
              <a:extLst>
                <a:ext uri="{FF2B5EF4-FFF2-40B4-BE49-F238E27FC236}">
                  <a16:creationId xmlns:a16="http://schemas.microsoft.com/office/drawing/2014/main" id="{48F52994-5BC9-AF9A-75B6-C7153F11245C}"/>
                </a:ext>
              </a:extLst>
            </p:cNvPr>
            <p:cNvSpPr/>
            <p:nvPr/>
          </p:nvSpPr>
          <p:spPr>
            <a:xfrm rot="17161065">
              <a:off x="7674566" y="5303602"/>
              <a:ext cx="172249" cy="175831"/>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6" name="Picture 305">
              <a:extLst>
                <a:ext uri="{FF2B5EF4-FFF2-40B4-BE49-F238E27FC236}">
                  <a16:creationId xmlns:a16="http://schemas.microsoft.com/office/drawing/2014/main" id="{9A3AFCA2-CFB4-92FE-FE62-61B26270D07B}"/>
                </a:ext>
              </a:extLst>
            </p:cNvPr>
            <p:cNvPicPr>
              <a:picLocks noChangeAspect="1"/>
            </p:cNvPicPr>
            <p:nvPr/>
          </p:nvPicPr>
          <p:blipFill>
            <a:blip r:embed="rId20"/>
            <a:stretch>
              <a:fillRect/>
            </a:stretch>
          </p:blipFill>
          <p:spPr>
            <a:xfrm>
              <a:off x="7830209" y="5238324"/>
              <a:ext cx="274997" cy="256892"/>
            </a:xfrm>
            <a:prstGeom prst="rect">
              <a:avLst/>
            </a:prstGeom>
          </p:spPr>
        </p:pic>
        <p:sp>
          <p:nvSpPr>
            <p:cNvPr id="307" name="Oval 306">
              <a:extLst>
                <a:ext uri="{FF2B5EF4-FFF2-40B4-BE49-F238E27FC236}">
                  <a16:creationId xmlns:a16="http://schemas.microsoft.com/office/drawing/2014/main" id="{BCB78E74-E2F8-1979-B11E-58BA68169339}"/>
                </a:ext>
              </a:extLst>
            </p:cNvPr>
            <p:cNvSpPr/>
            <p:nvPr/>
          </p:nvSpPr>
          <p:spPr>
            <a:xfrm>
              <a:off x="3187137"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5C6D7855-1E53-FE86-48FA-B45DE5BCD7AF}"/>
                </a:ext>
              </a:extLst>
            </p:cNvPr>
            <p:cNvSpPr/>
            <p:nvPr/>
          </p:nvSpPr>
          <p:spPr>
            <a:xfrm>
              <a:off x="3291694"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F0B65496-B9FD-7A55-CA30-439EF7ADC21A}"/>
                </a:ext>
              </a:extLst>
            </p:cNvPr>
            <p:cNvSpPr/>
            <p:nvPr/>
          </p:nvSpPr>
          <p:spPr>
            <a:xfrm>
              <a:off x="338899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F57C265-F18C-7815-B542-44CAB0C96433}"/>
                </a:ext>
              </a:extLst>
            </p:cNvPr>
            <p:cNvSpPr/>
            <p:nvPr/>
          </p:nvSpPr>
          <p:spPr>
            <a:xfrm>
              <a:off x="349354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89702C40-11E0-9ED3-E4F7-82D4C065A7F8}"/>
                </a:ext>
              </a:extLst>
            </p:cNvPr>
            <p:cNvSpPr/>
            <p:nvPr/>
          </p:nvSpPr>
          <p:spPr>
            <a:xfrm>
              <a:off x="3578681"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AE909C77-85BD-0F0C-FD50-F2AB002C665A}"/>
                </a:ext>
              </a:extLst>
            </p:cNvPr>
            <p:cNvSpPr/>
            <p:nvPr/>
          </p:nvSpPr>
          <p:spPr>
            <a:xfrm>
              <a:off x="368323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A17CBC5-54EC-6859-98A0-AB1D7B915A6A}"/>
                </a:ext>
              </a:extLst>
            </p:cNvPr>
            <p:cNvSpPr/>
            <p:nvPr/>
          </p:nvSpPr>
          <p:spPr>
            <a:xfrm>
              <a:off x="3811541" y="583272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6A0FA235-520C-78B9-C50A-1D22C465FB53}"/>
                </a:ext>
              </a:extLst>
            </p:cNvPr>
            <p:cNvSpPr/>
            <p:nvPr/>
          </p:nvSpPr>
          <p:spPr>
            <a:xfrm>
              <a:off x="3902348"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7528A6BF-41AE-64DF-3893-3536D2971FB3}"/>
                </a:ext>
              </a:extLst>
            </p:cNvPr>
            <p:cNvSpPr/>
            <p:nvPr/>
          </p:nvSpPr>
          <p:spPr>
            <a:xfrm>
              <a:off x="3999644"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3BE90B9A-FA7F-9290-389C-76FFB68D5F2E}"/>
                </a:ext>
              </a:extLst>
            </p:cNvPr>
            <p:cNvSpPr/>
            <p:nvPr/>
          </p:nvSpPr>
          <p:spPr>
            <a:xfrm>
              <a:off x="4083576"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D882989C-4D31-16F9-AB62-A6D206B93C52}"/>
                </a:ext>
              </a:extLst>
            </p:cNvPr>
            <p:cNvSpPr/>
            <p:nvPr/>
          </p:nvSpPr>
          <p:spPr>
            <a:xfrm>
              <a:off x="4168710" y="583015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Oval 387">
              <a:extLst>
                <a:ext uri="{FF2B5EF4-FFF2-40B4-BE49-F238E27FC236}">
                  <a16:creationId xmlns:a16="http://schemas.microsoft.com/office/drawing/2014/main" id="{098647B6-946F-39F9-9BEF-F4F17E028185}"/>
                </a:ext>
              </a:extLst>
            </p:cNvPr>
            <p:cNvSpPr/>
            <p:nvPr/>
          </p:nvSpPr>
          <p:spPr>
            <a:xfrm>
              <a:off x="425951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3515DF01-E1A5-C0FE-5BDF-1F96C9360D12}"/>
                </a:ext>
              </a:extLst>
            </p:cNvPr>
            <p:cNvSpPr/>
            <p:nvPr/>
          </p:nvSpPr>
          <p:spPr>
            <a:xfrm>
              <a:off x="4327324"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D392044E-320A-CE40-CA80-2C0A4792704B}"/>
                </a:ext>
              </a:extLst>
            </p:cNvPr>
            <p:cNvSpPr/>
            <p:nvPr/>
          </p:nvSpPr>
          <p:spPr>
            <a:xfrm>
              <a:off x="4411256"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FCAAAD1B-8A85-D767-8A14-88E359971C52}"/>
                </a:ext>
              </a:extLst>
            </p:cNvPr>
            <p:cNvSpPr/>
            <p:nvPr/>
          </p:nvSpPr>
          <p:spPr>
            <a:xfrm>
              <a:off x="4496390"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Oval 395">
              <a:extLst>
                <a:ext uri="{FF2B5EF4-FFF2-40B4-BE49-F238E27FC236}">
                  <a16:creationId xmlns:a16="http://schemas.microsoft.com/office/drawing/2014/main" id="{1D4A16E5-4D22-4C03-43D6-11793074766E}"/>
                </a:ext>
              </a:extLst>
            </p:cNvPr>
            <p:cNvSpPr/>
            <p:nvPr/>
          </p:nvSpPr>
          <p:spPr>
            <a:xfrm>
              <a:off x="4587197"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C4CD3FBF-8EE3-8995-E90C-FD5AB9461740}"/>
                </a:ext>
              </a:extLst>
            </p:cNvPr>
            <p:cNvSpPr/>
            <p:nvPr/>
          </p:nvSpPr>
          <p:spPr>
            <a:xfrm>
              <a:off x="503608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32A43B2A-3622-5BDC-951D-2328AC6CBA51}"/>
                </a:ext>
              </a:extLst>
            </p:cNvPr>
            <p:cNvSpPr/>
            <p:nvPr/>
          </p:nvSpPr>
          <p:spPr>
            <a:xfrm>
              <a:off x="514063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888AC5CF-1981-97C8-4E0B-11D3EBE8B383}"/>
                </a:ext>
              </a:extLst>
            </p:cNvPr>
            <p:cNvSpPr/>
            <p:nvPr/>
          </p:nvSpPr>
          <p:spPr>
            <a:xfrm>
              <a:off x="523793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821D26C1-D642-3C45-A79F-FE09939D6B37}"/>
                </a:ext>
              </a:extLst>
            </p:cNvPr>
            <p:cNvSpPr/>
            <p:nvPr/>
          </p:nvSpPr>
          <p:spPr>
            <a:xfrm>
              <a:off x="5342490"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9CCD7B0F-77E2-0D93-A236-0332FD4DA92A}"/>
                </a:ext>
              </a:extLst>
            </p:cNvPr>
            <p:cNvSpPr/>
            <p:nvPr/>
          </p:nvSpPr>
          <p:spPr>
            <a:xfrm>
              <a:off x="5427624"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3D490A57-7B81-6869-45B8-A5E6EE257F0D}"/>
                </a:ext>
              </a:extLst>
            </p:cNvPr>
            <p:cNvSpPr/>
            <p:nvPr/>
          </p:nvSpPr>
          <p:spPr>
            <a:xfrm>
              <a:off x="5532181"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2E5A940A-F50C-C6C6-D96F-B361CDAD16F4}"/>
                </a:ext>
              </a:extLst>
            </p:cNvPr>
            <p:cNvSpPr/>
            <p:nvPr/>
          </p:nvSpPr>
          <p:spPr>
            <a:xfrm>
              <a:off x="5743610" y="585325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7699E7D7-5FF6-9770-D428-09517051EEBA}"/>
                </a:ext>
              </a:extLst>
            </p:cNvPr>
            <p:cNvSpPr/>
            <p:nvPr/>
          </p:nvSpPr>
          <p:spPr>
            <a:xfrm>
              <a:off x="5834417" y="585325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22B624AD-C761-13B4-8EE2-A4284A51519A}"/>
                </a:ext>
              </a:extLst>
            </p:cNvPr>
            <p:cNvSpPr/>
            <p:nvPr/>
          </p:nvSpPr>
          <p:spPr>
            <a:xfrm>
              <a:off x="5931713"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BCA19CC6-2722-DB32-9BD5-AA71CE726EA8}"/>
                </a:ext>
              </a:extLst>
            </p:cNvPr>
            <p:cNvSpPr/>
            <p:nvPr/>
          </p:nvSpPr>
          <p:spPr>
            <a:xfrm>
              <a:off x="6015645"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DF085F5A-976E-D7CF-3C5A-1AB269A1C28B}"/>
                </a:ext>
              </a:extLst>
            </p:cNvPr>
            <p:cNvSpPr/>
            <p:nvPr/>
          </p:nvSpPr>
          <p:spPr>
            <a:xfrm>
              <a:off x="6100779" y="5850689"/>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4998BEDF-E427-9CD1-B8B0-1075B6DD8CB4}"/>
                </a:ext>
              </a:extLst>
            </p:cNvPr>
            <p:cNvSpPr/>
            <p:nvPr/>
          </p:nvSpPr>
          <p:spPr>
            <a:xfrm>
              <a:off x="6191586"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180EC2AD-E0EA-A2F9-2F79-713B254CD1BB}"/>
                </a:ext>
              </a:extLst>
            </p:cNvPr>
            <p:cNvSpPr/>
            <p:nvPr/>
          </p:nvSpPr>
          <p:spPr>
            <a:xfrm>
              <a:off x="6259393"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03D95222-BCF7-3E8F-6E09-1C8365904789}"/>
                </a:ext>
              </a:extLst>
            </p:cNvPr>
            <p:cNvSpPr/>
            <p:nvPr/>
          </p:nvSpPr>
          <p:spPr>
            <a:xfrm>
              <a:off x="6343325"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6BBE02D3-100F-FDC7-47B1-6B83F82EE4D7}"/>
                </a:ext>
              </a:extLst>
            </p:cNvPr>
            <p:cNvSpPr/>
            <p:nvPr/>
          </p:nvSpPr>
          <p:spPr>
            <a:xfrm>
              <a:off x="6428459" y="585068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1" name="Oval 420">
              <a:extLst>
                <a:ext uri="{FF2B5EF4-FFF2-40B4-BE49-F238E27FC236}">
                  <a16:creationId xmlns:a16="http://schemas.microsoft.com/office/drawing/2014/main" id="{468A17FB-F003-4EF2-7B11-538008280922}"/>
                </a:ext>
              </a:extLst>
            </p:cNvPr>
            <p:cNvSpPr/>
            <p:nvPr/>
          </p:nvSpPr>
          <p:spPr>
            <a:xfrm>
              <a:off x="6519266" y="585068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795C973B-8700-334F-EB08-EDBCECD53757}"/>
                </a:ext>
              </a:extLst>
            </p:cNvPr>
            <p:cNvSpPr/>
            <p:nvPr/>
          </p:nvSpPr>
          <p:spPr>
            <a:xfrm>
              <a:off x="6903159" y="5832723"/>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5DA29C72-142B-984E-6B5A-28BFF6C4BAE2}"/>
                </a:ext>
              </a:extLst>
            </p:cNvPr>
            <p:cNvSpPr/>
            <p:nvPr/>
          </p:nvSpPr>
          <p:spPr>
            <a:xfrm>
              <a:off x="7007716" y="5832722"/>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246878E2-2DF5-777F-838D-D0D9DAFF174A}"/>
                </a:ext>
              </a:extLst>
            </p:cNvPr>
            <p:cNvSpPr/>
            <p:nvPr/>
          </p:nvSpPr>
          <p:spPr>
            <a:xfrm>
              <a:off x="7089427"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64E531EA-B6A2-970F-C976-C8E04CFAA8AE}"/>
                </a:ext>
              </a:extLst>
            </p:cNvPr>
            <p:cNvSpPr/>
            <p:nvPr/>
          </p:nvSpPr>
          <p:spPr>
            <a:xfrm>
              <a:off x="7193984"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C8FDA553-21FD-8B68-92F0-1C0B5AB67B46}"/>
                </a:ext>
              </a:extLst>
            </p:cNvPr>
            <p:cNvSpPr/>
            <p:nvPr/>
          </p:nvSpPr>
          <p:spPr>
            <a:xfrm>
              <a:off x="7279118" y="5830158"/>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4B3693D2-E2E1-6003-7A96-4CE37A7774C6}"/>
                </a:ext>
              </a:extLst>
            </p:cNvPr>
            <p:cNvSpPr/>
            <p:nvPr/>
          </p:nvSpPr>
          <p:spPr>
            <a:xfrm>
              <a:off x="7383675" y="5830157"/>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a:extLst>
                <a:ext uri="{FF2B5EF4-FFF2-40B4-BE49-F238E27FC236}">
                  <a16:creationId xmlns:a16="http://schemas.microsoft.com/office/drawing/2014/main" id="{A107C2C2-D47A-3371-64F2-06DDED80F41A}"/>
                </a:ext>
              </a:extLst>
            </p:cNvPr>
            <p:cNvSpPr/>
            <p:nvPr/>
          </p:nvSpPr>
          <p:spPr>
            <a:xfrm>
              <a:off x="7496425"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8CA54CD1-C2B3-D422-115C-F30EDF348CAD}"/>
                </a:ext>
              </a:extLst>
            </p:cNvPr>
            <p:cNvSpPr/>
            <p:nvPr/>
          </p:nvSpPr>
          <p:spPr>
            <a:xfrm>
              <a:off x="7600982"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DA6DC609-ED56-0901-6C56-A296019BB38B}"/>
                </a:ext>
              </a:extLst>
            </p:cNvPr>
            <p:cNvSpPr/>
            <p:nvPr/>
          </p:nvSpPr>
          <p:spPr>
            <a:xfrm>
              <a:off x="7686116" y="5825765"/>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1BF0C88D-C5A3-7E52-FFDF-987763CBEA56}"/>
                </a:ext>
              </a:extLst>
            </p:cNvPr>
            <p:cNvSpPr/>
            <p:nvPr/>
          </p:nvSpPr>
          <p:spPr>
            <a:xfrm>
              <a:off x="7790673" y="5825764"/>
              <a:ext cx="81865" cy="80197"/>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5" name="Group 964">
            <a:extLst>
              <a:ext uri="{FF2B5EF4-FFF2-40B4-BE49-F238E27FC236}">
                <a16:creationId xmlns:a16="http://schemas.microsoft.com/office/drawing/2014/main" id="{61BA9D27-F32E-5C1C-465F-8C459E11BC39}"/>
              </a:ext>
            </a:extLst>
          </p:cNvPr>
          <p:cNvGrpSpPr/>
          <p:nvPr/>
        </p:nvGrpSpPr>
        <p:grpSpPr>
          <a:xfrm>
            <a:off x="381000" y="1371600"/>
            <a:ext cx="3429000" cy="685800"/>
            <a:chOff x="381000" y="1371600"/>
            <a:chExt cx="3429000" cy="685800"/>
          </a:xfrm>
        </p:grpSpPr>
        <p:pic>
          <p:nvPicPr>
            <p:cNvPr id="954" name="Picture 953" descr="TP_tmp.png"/>
            <p:cNvPicPr>
              <a:picLocks noChangeAspect="1"/>
            </p:cNvPicPr>
            <p:nvPr>
              <p:custDataLst>
                <p:tags r:id="rId13"/>
              </p:custDataLst>
            </p:nvPr>
          </p:nvPicPr>
          <p:blipFill>
            <a:blip r:embed="rId22" cstate="print"/>
            <a:stretch>
              <a:fillRect/>
            </a:stretch>
          </p:blipFill>
          <p:spPr bwMode="auto">
            <a:xfrm>
              <a:off x="532377" y="1600200"/>
              <a:ext cx="866662" cy="279716"/>
            </a:xfrm>
            <a:prstGeom prst="rect">
              <a:avLst/>
            </a:prstGeom>
            <a:noFill/>
            <a:ln/>
            <a:effectLst/>
          </p:spPr>
        </p:pic>
        <p:pic>
          <p:nvPicPr>
            <p:cNvPr id="955" name="Picture 954" descr="TP_tmp.png"/>
            <p:cNvPicPr>
              <a:picLocks noChangeAspect="1"/>
            </p:cNvPicPr>
            <p:nvPr>
              <p:custDataLst>
                <p:tags r:id="rId14"/>
              </p:custDataLst>
            </p:nvPr>
          </p:nvPicPr>
          <p:blipFill>
            <a:blip r:embed="rId22"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2" cstate="print"/>
            <a:stretch>
              <a:fillRect/>
            </a:stretch>
          </p:blipFill>
          <p:spPr bwMode="auto">
            <a:xfrm>
              <a:off x="2791956" y="1600200"/>
              <a:ext cx="866662" cy="279716"/>
            </a:xfrm>
            <a:prstGeom prst="rect">
              <a:avLst/>
            </a:prstGeom>
            <a:noFill/>
            <a:ln/>
            <a:effectLst/>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2" name="Picture 431">
              <a:extLst>
                <a:ext uri="{FF2B5EF4-FFF2-40B4-BE49-F238E27FC236}">
                  <a16:creationId xmlns:a16="http://schemas.microsoft.com/office/drawing/2014/main" id="{6DCEB50F-77F2-D18C-4B44-08E6064D7EA6}"/>
                </a:ext>
              </a:extLst>
            </p:cNvPr>
            <p:cNvPicPr>
              <a:picLocks noChangeAspect="1"/>
            </p:cNvPicPr>
            <p:nvPr/>
          </p:nvPicPr>
          <p:blipFill>
            <a:blip r:embed="rId18"/>
            <a:stretch>
              <a:fillRect/>
            </a:stretch>
          </p:blipFill>
          <p:spPr>
            <a:xfrm rot="1659564">
              <a:off x="916629" y="1467841"/>
              <a:ext cx="390115" cy="452010"/>
            </a:xfrm>
            <a:prstGeom prst="rect">
              <a:avLst/>
            </a:prstGeom>
          </p:spPr>
        </p:pic>
        <p:sp>
          <p:nvSpPr>
            <p:cNvPr id="437" name="Oval 436">
              <a:extLst>
                <a:ext uri="{FF2B5EF4-FFF2-40B4-BE49-F238E27FC236}">
                  <a16:creationId xmlns:a16="http://schemas.microsoft.com/office/drawing/2014/main" id="{4B974901-76E5-F569-F70D-38FAF5833CFE}"/>
                </a:ext>
              </a:extLst>
            </p:cNvPr>
            <p:cNvSpPr/>
            <p:nvPr/>
          </p:nvSpPr>
          <p:spPr>
            <a:xfrm rot="17161065">
              <a:off x="1992171" y="147705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4" name="Picture 443">
              <a:extLst>
                <a:ext uri="{FF2B5EF4-FFF2-40B4-BE49-F238E27FC236}">
                  <a16:creationId xmlns:a16="http://schemas.microsoft.com/office/drawing/2014/main" id="{7A202610-0BEC-1899-ADE5-FC3E0FA11012}"/>
                </a:ext>
              </a:extLst>
            </p:cNvPr>
            <p:cNvPicPr>
              <a:picLocks noChangeAspect="1"/>
            </p:cNvPicPr>
            <p:nvPr/>
          </p:nvPicPr>
          <p:blipFill>
            <a:blip r:embed="rId20"/>
            <a:stretch>
              <a:fillRect/>
            </a:stretch>
          </p:blipFill>
          <p:spPr>
            <a:xfrm>
              <a:off x="3037223" y="1403119"/>
              <a:ext cx="555366" cy="516196"/>
            </a:xfrm>
            <a:prstGeom prst="rect">
              <a:avLst/>
            </a:prstGeom>
          </p:spPr>
        </p:pic>
      </p:grpSp>
      <p:grpSp>
        <p:nvGrpSpPr>
          <p:cNvPr id="964" name="Group 963">
            <a:extLst>
              <a:ext uri="{FF2B5EF4-FFF2-40B4-BE49-F238E27FC236}">
                <a16:creationId xmlns:a16="http://schemas.microsoft.com/office/drawing/2014/main" id="{A301326F-3F10-FDE7-A663-E2E2201905BD}"/>
              </a:ext>
            </a:extLst>
          </p:cNvPr>
          <p:cNvGrpSpPr/>
          <p:nvPr/>
        </p:nvGrpSpPr>
        <p:grpSpPr>
          <a:xfrm>
            <a:off x="381000" y="2474845"/>
            <a:ext cx="3429000" cy="685800"/>
            <a:chOff x="381000" y="2474845"/>
            <a:chExt cx="3429000" cy="685800"/>
          </a:xfrm>
        </p:grpSpPr>
        <p:pic>
          <p:nvPicPr>
            <p:cNvPr id="399" name="Picture 398" descr="TP_tmp.png"/>
            <p:cNvPicPr>
              <a:picLocks noChangeAspect="1"/>
            </p:cNvPicPr>
            <p:nvPr>
              <p:custDataLst>
                <p:tags r:id="rId10"/>
              </p:custDataLst>
            </p:nvPr>
          </p:nvPicPr>
          <p:blipFill>
            <a:blip r:embed="rId23" cstate="print"/>
            <a:stretch>
              <a:fillRect/>
            </a:stretch>
          </p:blipFill>
          <p:spPr bwMode="auto">
            <a:xfrm>
              <a:off x="532633" y="2703445"/>
              <a:ext cx="866151" cy="279551"/>
            </a:xfrm>
            <a:prstGeom prst="rect">
              <a:avLst/>
            </a:prstGeom>
            <a:noFill/>
            <a:ln/>
            <a:effectLst/>
          </p:spPr>
        </p:pic>
        <p:pic>
          <p:nvPicPr>
            <p:cNvPr id="400" name="Picture 399" descr="TP_tmp.png"/>
            <p:cNvPicPr>
              <a:picLocks noChangeAspect="1"/>
            </p:cNvPicPr>
            <p:nvPr>
              <p:custDataLst>
                <p:tags r:id="rId11"/>
              </p:custDataLst>
            </p:nvPr>
          </p:nvPicPr>
          <p:blipFill>
            <a:blip r:embed="rId23"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3" cstate="print"/>
            <a:stretch>
              <a:fillRect/>
            </a:stretch>
          </p:blipFill>
          <p:spPr bwMode="auto">
            <a:xfrm>
              <a:off x="2792212" y="2703445"/>
              <a:ext cx="866151" cy="279551"/>
            </a:xfrm>
            <a:prstGeom prst="rect">
              <a:avLst/>
            </a:prstGeom>
            <a:noFill/>
            <a:ln/>
            <a:effectLst/>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3" name="Picture 432">
              <a:extLst>
                <a:ext uri="{FF2B5EF4-FFF2-40B4-BE49-F238E27FC236}">
                  <a16:creationId xmlns:a16="http://schemas.microsoft.com/office/drawing/2014/main" id="{B213F5E8-0613-456C-DD60-63E1B8EEAAFE}"/>
                </a:ext>
              </a:extLst>
            </p:cNvPr>
            <p:cNvPicPr>
              <a:picLocks noChangeAspect="1"/>
            </p:cNvPicPr>
            <p:nvPr/>
          </p:nvPicPr>
          <p:blipFill>
            <a:blip r:embed="rId18"/>
            <a:stretch>
              <a:fillRect/>
            </a:stretch>
          </p:blipFill>
          <p:spPr>
            <a:xfrm rot="1659564">
              <a:off x="934613" y="2593734"/>
              <a:ext cx="390115" cy="452010"/>
            </a:xfrm>
            <a:prstGeom prst="rect">
              <a:avLst/>
            </a:prstGeom>
          </p:spPr>
        </p:pic>
        <p:sp>
          <p:nvSpPr>
            <p:cNvPr id="440" name="Oval 439">
              <a:extLst>
                <a:ext uri="{FF2B5EF4-FFF2-40B4-BE49-F238E27FC236}">
                  <a16:creationId xmlns:a16="http://schemas.microsoft.com/office/drawing/2014/main" id="{1656FFC7-33C2-C40D-1325-CD0DEEF0CAAD}"/>
                </a:ext>
              </a:extLst>
            </p:cNvPr>
            <p:cNvSpPr/>
            <p:nvPr/>
          </p:nvSpPr>
          <p:spPr>
            <a:xfrm rot="17161065">
              <a:off x="1996817" y="259627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5" name="Picture 444">
              <a:extLst>
                <a:ext uri="{FF2B5EF4-FFF2-40B4-BE49-F238E27FC236}">
                  <a16:creationId xmlns:a16="http://schemas.microsoft.com/office/drawing/2014/main" id="{5DE34671-E976-7F79-EFBA-B6B8417CD772}"/>
                </a:ext>
              </a:extLst>
            </p:cNvPr>
            <p:cNvPicPr>
              <a:picLocks noChangeAspect="1"/>
            </p:cNvPicPr>
            <p:nvPr/>
          </p:nvPicPr>
          <p:blipFill>
            <a:blip r:embed="rId20"/>
            <a:stretch>
              <a:fillRect/>
            </a:stretch>
          </p:blipFill>
          <p:spPr>
            <a:xfrm>
              <a:off x="3024804" y="2497145"/>
              <a:ext cx="555366" cy="516196"/>
            </a:xfrm>
            <a:prstGeom prst="rect">
              <a:avLst/>
            </a:prstGeom>
          </p:spPr>
        </p:pic>
      </p:grpSp>
      <p:grpSp>
        <p:nvGrpSpPr>
          <p:cNvPr id="963" name="Group 962">
            <a:extLst>
              <a:ext uri="{FF2B5EF4-FFF2-40B4-BE49-F238E27FC236}">
                <a16:creationId xmlns:a16="http://schemas.microsoft.com/office/drawing/2014/main" id="{4C272756-B7AE-23F0-48AE-A2DF99D48465}"/>
              </a:ext>
            </a:extLst>
          </p:cNvPr>
          <p:cNvGrpSpPr/>
          <p:nvPr/>
        </p:nvGrpSpPr>
        <p:grpSpPr>
          <a:xfrm>
            <a:off x="381000" y="3597302"/>
            <a:ext cx="3429000" cy="685800"/>
            <a:chOff x="381000" y="3597302"/>
            <a:chExt cx="3429000" cy="685800"/>
          </a:xfrm>
        </p:grpSpPr>
        <p:pic>
          <p:nvPicPr>
            <p:cNvPr id="383" name="Picture 382" descr="TP_tmp.png"/>
            <p:cNvPicPr>
              <a:picLocks noChangeAspect="1"/>
            </p:cNvPicPr>
            <p:nvPr>
              <p:custDataLst>
                <p:tags r:id="rId7"/>
              </p:custDataLst>
            </p:nvPr>
          </p:nvPicPr>
          <p:blipFill>
            <a:blip r:embed="rId24" cstate="print"/>
            <a:stretch>
              <a:fillRect/>
            </a:stretch>
          </p:blipFill>
          <p:spPr bwMode="auto">
            <a:xfrm>
              <a:off x="532889" y="3825902"/>
              <a:ext cx="865640" cy="279386"/>
            </a:xfrm>
            <a:prstGeom prst="rect">
              <a:avLst/>
            </a:prstGeom>
            <a:noFill/>
            <a:ln/>
            <a:effectLst/>
          </p:spPr>
        </p:pic>
        <p:pic>
          <p:nvPicPr>
            <p:cNvPr id="384" name="Picture 383" descr="TP_tmp.png"/>
            <p:cNvPicPr>
              <a:picLocks noChangeAspect="1"/>
            </p:cNvPicPr>
            <p:nvPr>
              <p:custDataLst>
                <p:tags r:id="rId8"/>
              </p:custDataLst>
            </p:nvPr>
          </p:nvPicPr>
          <p:blipFill>
            <a:blip r:embed="rId24"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4" cstate="print"/>
            <a:stretch>
              <a:fillRect/>
            </a:stretch>
          </p:blipFill>
          <p:spPr bwMode="auto">
            <a:xfrm>
              <a:off x="2792468" y="3825902"/>
              <a:ext cx="865640" cy="279386"/>
            </a:xfrm>
            <a:prstGeom prst="rect">
              <a:avLst/>
            </a:prstGeom>
            <a:noFill/>
            <a:ln/>
            <a:effectLst/>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4" name="Picture 433">
              <a:extLst>
                <a:ext uri="{FF2B5EF4-FFF2-40B4-BE49-F238E27FC236}">
                  <a16:creationId xmlns:a16="http://schemas.microsoft.com/office/drawing/2014/main" id="{F1FB4724-EEAE-57E5-B3C1-B69CA7FD1441}"/>
                </a:ext>
              </a:extLst>
            </p:cNvPr>
            <p:cNvPicPr>
              <a:picLocks noChangeAspect="1"/>
            </p:cNvPicPr>
            <p:nvPr/>
          </p:nvPicPr>
          <p:blipFill>
            <a:blip r:embed="rId18"/>
            <a:stretch>
              <a:fillRect/>
            </a:stretch>
          </p:blipFill>
          <p:spPr>
            <a:xfrm rot="1659564">
              <a:off x="912371" y="3704412"/>
              <a:ext cx="390115" cy="452010"/>
            </a:xfrm>
            <a:prstGeom prst="rect">
              <a:avLst/>
            </a:prstGeom>
          </p:spPr>
        </p:pic>
        <p:sp>
          <p:nvSpPr>
            <p:cNvPr id="441" name="Oval 440">
              <a:extLst>
                <a:ext uri="{FF2B5EF4-FFF2-40B4-BE49-F238E27FC236}">
                  <a16:creationId xmlns:a16="http://schemas.microsoft.com/office/drawing/2014/main" id="{B6DE6F64-83DC-D56E-3F1B-8F32F0A300F8}"/>
                </a:ext>
              </a:extLst>
            </p:cNvPr>
            <p:cNvSpPr/>
            <p:nvPr/>
          </p:nvSpPr>
          <p:spPr>
            <a:xfrm rot="17161065">
              <a:off x="1987199" y="3713339"/>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6" name="Picture 445">
              <a:extLst>
                <a:ext uri="{FF2B5EF4-FFF2-40B4-BE49-F238E27FC236}">
                  <a16:creationId xmlns:a16="http://schemas.microsoft.com/office/drawing/2014/main" id="{93357602-113B-A0F9-F840-A1CF9AB96D3F}"/>
                </a:ext>
              </a:extLst>
            </p:cNvPr>
            <p:cNvPicPr>
              <a:picLocks noChangeAspect="1"/>
            </p:cNvPicPr>
            <p:nvPr/>
          </p:nvPicPr>
          <p:blipFill>
            <a:blip r:embed="rId20"/>
            <a:stretch>
              <a:fillRect/>
            </a:stretch>
          </p:blipFill>
          <p:spPr>
            <a:xfrm>
              <a:off x="3026732" y="3629264"/>
              <a:ext cx="555366" cy="516196"/>
            </a:xfrm>
            <a:prstGeom prst="rect">
              <a:avLst/>
            </a:prstGeom>
          </p:spPr>
        </p:pic>
      </p:grpSp>
      <p:grpSp>
        <p:nvGrpSpPr>
          <p:cNvPr id="962" name="Group 961">
            <a:extLst>
              <a:ext uri="{FF2B5EF4-FFF2-40B4-BE49-F238E27FC236}">
                <a16:creationId xmlns:a16="http://schemas.microsoft.com/office/drawing/2014/main" id="{4E3F4E60-FF40-078B-BD99-81EC461D33D3}"/>
              </a:ext>
            </a:extLst>
          </p:cNvPr>
          <p:cNvGrpSpPr/>
          <p:nvPr/>
        </p:nvGrpSpPr>
        <p:grpSpPr>
          <a:xfrm>
            <a:off x="381000" y="4724400"/>
            <a:ext cx="3429000" cy="685800"/>
            <a:chOff x="381000" y="4724400"/>
            <a:chExt cx="3429000" cy="685800"/>
          </a:xfrm>
        </p:grpSpPr>
        <p:pic>
          <p:nvPicPr>
            <p:cNvPr id="371" name="Picture 370" descr="TP_tmp.png"/>
            <p:cNvPicPr>
              <a:picLocks noChangeAspect="1"/>
            </p:cNvPicPr>
            <p:nvPr>
              <p:custDataLst>
                <p:tags r:id="rId4"/>
              </p:custDataLst>
            </p:nvPr>
          </p:nvPicPr>
          <p:blipFill>
            <a:blip r:embed="rId25" cstate="print"/>
            <a:stretch>
              <a:fillRect/>
            </a:stretch>
          </p:blipFill>
          <p:spPr bwMode="auto">
            <a:xfrm>
              <a:off x="533144" y="4953000"/>
              <a:ext cx="865130" cy="279221"/>
            </a:xfrm>
            <a:prstGeom prst="rect">
              <a:avLst/>
            </a:prstGeom>
            <a:noFill/>
            <a:ln/>
            <a:effectLst/>
          </p:spPr>
        </p:pic>
        <p:pic>
          <p:nvPicPr>
            <p:cNvPr id="372" name="Picture 371" descr="TP_tmp.png"/>
            <p:cNvPicPr>
              <a:picLocks noChangeAspect="1"/>
            </p:cNvPicPr>
            <p:nvPr>
              <p:custDataLst>
                <p:tags r:id="rId5"/>
              </p:custDataLst>
            </p:nvPr>
          </p:nvPicPr>
          <p:blipFill>
            <a:blip r:embed="rId25"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stretch>
              <a:fillRect/>
            </a:stretch>
          </p:blipFill>
          <p:spPr bwMode="auto">
            <a:xfrm>
              <a:off x="2792724" y="4953000"/>
              <a:ext cx="865130" cy="279221"/>
            </a:xfrm>
            <a:prstGeom prst="rect">
              <a:avLst/>
            </a:prstGeom>
            <a:noFill/>
            <a:ln/>
            <a:effectLst/>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5" name="Picture 434">
              <a:extLst>
                <a:ext uri="{FF2B5EF4-FFF2-40B4-BE49-F238E27FC236}">
                  <a16:creationId xmlns:a16="http://schemas.microsoft.com/office/drawing/2014/main" id="{0DE0714D-3990-3096-6FD1-9660398DA951}"/>
                </a:ext>
              </a:extLst>
            </p:cNvPr>
            <p:cNvPicPr>
              <a:picLocks noChangeAspect="1"/>
            </p:cNvPicPr>
            <p:nvPr/>
          </p:nvPicPr>
          <p:blipFill>
            <a:blip r:embed="rId18"/>
            <a:stretch>
              <a:fillRect/>
            </a:stretch>
          </p:blipFill>
          <p:spPr>
            <a:xfrm rot="1659564">
              <a:off x="930355" y="4830305"/>
              <a:ext cx="390115" cy="452010"/>
            </a:xfrm>
            <a:prstGeom prst="rect">
              <a:avLst/>
            </a:prstGeom>
          </p:spPr>
        </p:pic>
        <p:sp>
          <p:nvSpPr>
            <p:cNvPr id="442" name="Oval 441">
              <a:extLst>
                <a:ext uri="{FF2B5EF4-FFF2-40B4-BE49-F238E27FC236}">
                  <a16:creationId xmlns:a16="http://schemas.microsoft.com/office/drawing/2014/main" id="{05A3EFB3-9516-0094-5B62-3A92CF824569}"/>
                </a:ext>
              </a:extLst>
            </p:cNvPr>
            <p:cNvSpPr/>
            <p:nvPr/>
          </p:nvSpPr>
          <p:spPr>
            <a:xfrm rot="17161065">
              <a:off x="1983623" y="4829448"/>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7" name="Picture 446">
              <a:extLst>
                <a:ext uri="{FF2B5EF4-FFF2-40B4-BE49-F238E27FC236}">
                  <a16:creationId xmlns:a16="http://schemas.microsoft.com/office/drawing/2014/main" id="{5B7590F6-11FB-E394-FF54-5B01A963DF67}"/>
                </a:ext>
              </a:extLst>
            </p:cNvPr>
            <p:cNvPicPr>
              <a:picLocks noChangeAspect="1"/>
            </p:cNvPicPr>
            <p:nvPr/>
          </p:nvPicPr>
          <p:blipFill>
            <a:blip r:embed="rId20"/>
            <a:stretch>
              <a:fillRect/>
            </a:stretch>
          </p:blipFill>
          <p:spPr>
            <a:xfrm>
              <a:off x="3037223" y="4775490"/>
              <a:ext cx="555366" cy="516196"/>
            </a:xfrm>
            <a:prstGeom prst="rect">
              <a:avLst/>
            </a:prstGeom>
          </p:spPr>
        </p:pic>
      </p:grpSp>
      <p:grpSp>
        <p:nvGrpSpPr>
          <p:cNvPr id="961" name="Group 960">
            <a:extLst>
              <a:ext uri="{FF2B5EF4-FFF2-40B4-BE49-F238E27FC236}">
                <a16:creationId xmlns:a16="http://schemas.microsoft.com/office/drawing/2014/main" id="{94EDA099-5366-F300-6565-9F91501E71D4}"/>
              </a:ext>
            </a:extLst>
          </p:cNvPr>
          <p:cNvGrpSpPr/>
          <p:nvPr/>
        </p:nvGrpSpPr>
        <p:grpSpPr>
          <a:xfrm>
            <a:off x="381000" y="5867400"/>
            <a:ext cx="3429000" cy="685800"/>
            <a:chOff x="381000" y="5867400"/>
            <a:chExt cx="3429000" cy="685800"/>
          </a:xfrm>
        </p:grpSpPr>
        <p:pic>
          <p:nvPicPr>
            <p:cNvPr id="354" name="Picture 353" descr="TP_tmp.png"/>
            <p:cNvPicPr>
              <a:picLocks noChangeAspect="1"/>
            </p:cNvPicPr>
            <p:nvPr>
              <p:custDataLst>
                <p:tags r:id="rId1"/>
              </p:custDataLst>
            </p:nvPr>
          </p:nvPicPr>
          <p:blipFill>
            <a:blip r:embed="rId26" cstate="print"/>
            <a:stretch>
              <a:fillRect/>
            </a:stretch>
          </p:blipFill>
          <p:spPr bwMode="auto">
            <a:xfrm>
              <a:off x="533400" y="6096000"/>
              <a:ext cx="864620" cy="279057"/>
            </a:xfrm>
            <a:prstGeom prst="rect">
              <a:avLst/>
            </a:prstGeom>
            <a:noFill/>
            <a:ln/>
            <a:effectLst/>
          </p:spPr>
        </p:pic>
        <p:pic>
          <p:nvPicPr>
            <p:cNvPr id="355" name="Picture 354" descr="TP_tmp.png"/>
            <p:cNvPicPr>
              <a:picLocks noChangeAspect="1"/>
            </p:cNvPicPr>
            <p:nvPr>
              <p:custDataLst>
                <p:tags r:id="rId2"/>
              </p:custDataLst>
            </p:nvPr>
          </p:nvPicPr>
          <p:blipFill>
            <a:blip r:embed="rId26"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6" cstate="print"/>
            <a:stretch>
              <a:fillRect/>
            </a:stretch>
          </p:blipFill>
          <p:spPr bwMode="auto">
            <a:xfrm>
              <a:off x="2792980" y="6096000"/>
              <a:ext cx="864620" cy="279057"/>
            </a:xfrm>
            <a:prstGeom prst="rect">
              <a:avLst/>
            </a:prstGeom>
            <a:noFill/>
            <a:ln/>
            <a:effectLst/>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6" name="Picture 435">
              <a:extLst>
                <a:ext uri="{FF2B5EF4-FFF2-40B4-BE49-F238E27FC236}">
                  <a16:creationId xmlns:a16="http://schemas.microsoft.com/office/drawing/2014/main" id="{8ECDF1BF-CDDD-8D66-3666-11333E26F173}"/>
                </a:ext>
              </a:extLst>
            </p:cNvPr>
            <p:cNvPicPr>
              <a:picLocks noChangeAspect="1"/>
            </p:cNvPicPr>
            <p:nvPr/>
          </p:nvPicPr>
          <p:blipFill>
            <a:blip r:embed="rId18"/>
            <a:stretch>
              <a:fillRect/>
            </a:stretch>
          </p:blipFill>
          <p:spPr>
            <a:xfrm rot="1659564">
              <a:off x="930492" y="5978003"/>
              <a:ext cx="390115" cy="452010"/>
            </a:xfrm>
            <a:prstGeom prst="rect">
              <a:avLst/>
            </a:prstGeom>
          </p:spPr>
        </p:pic>
        <p:sp>
          <p:nvSpPr>
            <p:cNvPr id="443" name="Oval 442">
              <a:extLst>
                <a:ext uri="{FF2B5EF4-FFF2-40B4-BE49-F238E27FC236}">
                  <a16:creationId xmlns:a16="http://schemas.microsoft.com/office/drawing/2014/main" id="{16977C6A-16C0-AB19-E929-7CE89653C816}"/>
                </a:ext>
              </a:extLst>
            </p:cNvPr>
            <p:cNvSpPr/>
            <p:nvPr/>
          </p:nvSpPr>
          <p:spPr>
            <a:xfrm rot="17161065">
              <a:off x="1986908" y="5977145"/>
              <a:ext cx="442250" cy="453724"/>
            </a:xfrm>
            <a:prstGeom prst="ellipse">
              <a:avLst/>
            </a:prstGeom>
            <a:blipFill>
              <a:blip r:embed="rId1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0" name="Picture 959">
              <a:extLst>
                <a:ext uri="{FF2B5EF4-FFF2-40B4-BE49-F238E27FC236}">
                  <a16:creationId xmlns:a16="http://schemas.microsoft.com/office/drawing/2014/main" id="{07C65864-20D1-438D-C0BF-F5821BB7BC90}"/>
                </a:ext>
              </a:extLst>
            </p:cNvPr>
            <p:cNvPicPr>
              <a:picLocks noChangeAspect="1"/>
            </p:cNvPicPr>
            <p:nvPr/>
          </p:nvPicPr>
          <p:blipFill>
            <a:blip r:embed="rId20"/>
            <a:stretch>
              <a:fillRect/>
            </a:stretch>
          </p:blipFill>
          <p:spPr>
            <a:xfrm>
              <a:off x="3037530" y="5912806"/>
              <a:ext cx="555366" cy="516196"/>
            </a:xfrm>
            <a:prstGeom prst="rect">
              <a:avLst/>
            </a:prstGeom>
          </p:spPr>
        </p:pic>
      </p:grpSp>
    </p:spTree>
    <p:extLst>
      <p:ext uri="{BB962C8B-B14F-4D97-AF65-F5344CB8AC3E}">
        <p14:creationId xmlns:p14="http://schemas.microsoft.com/office/powerpoint/2010/main" val="28789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2" grpId="0" animBg="1"/>
      <p:bldP spid="363" grpId="0" animBg="1"/>
      <p:bldP spid="374" grpId="0" animBg="1"/>
      <p:bldP spid="375" grpId="0" animBg="1"/>
      <p:bldP spid="386" grpId="0" animBg="1"/>
      <p:bldP spid="387" grpId="0" animBg="1"/>
      <p:bldP spid="402" grpId="0" animBg="1"/>
      <p:bldP spid="4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3E9E5D52-77F2-8E43-8B84-FCEC0E311185}"/>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5" name="Picture 64">
            <a:extLst>
              <a:ext uri="{FF2B5EF4-FFF2-40B4-BE49-F238E27FC236}">
                <a16:creationId xmlns:a16="http://schemas.microsoft.com/office/drawing/2014/main" id="{8845B4C2-BFCC-E64F-A58B-1F283678F0C4}"/>
              </a:ext>
            </a:extLst>
          </p:cNvPr>
          <p:cNvPicPr>
            <a:picLocks noChangeAspect="1"/>
          </p:cNvPicPr>
          <p:nvPr/>
        </p:nvPicPr>
        <p:blipFill>
          <a:blip r:embed="rId7"/>
          <a:stretch>
            <a:fillRect/>
          </a:stretch>
        </p:blipFill>
        <p:spPr>
          <a:xfrm>
            <a:off x="6416826" y="2191312"/>
            <a:ext cx="1043985" cy="1241006"/>
          </a:xfrm>
          <a:prstGeom prst="rect">
            <a:avLst/>
          </a:prstGeom>
        </p:spPr>
      </p:pic>
    </p:spTree>
    <p:extLst>
      <p:ext uri="{BB962C8B-B14F-4D97-AF65-F5344CB8AC3E}">
        <p14:creationId xmlns:p14="http://schemas.microsoft.com/office/powerpoint/2010/main" val="274964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 Iteration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3829168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35039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2902622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303816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sp>
        <p:nvSpPr>
          <p:cNvPr id="3" name="TextBox 2">
            <a:extLst>
              <a:ext uri="{FF2B5EF4-FFF2-40B4-BE49-F238E27FC236}">
                <a16:creationId xmlns:a16="http://schemas.microsoft.com/office/drawing/2014/main" id="{90D060AE-262A-CB99-0391-37B0F0F65DFE}"/>
              </a:ext>
            </a:extLst>
          </p:cNvPr>
          <p:cNvSpPr txBox="1"/>
          <p:nvPr/>
        </p:nvSpPr>
        <p:spPr>
          <a:xfrm>
            <a:off x="10791250" y="4061912"/>
            <a:ext cx="117461" cy="234839"/>
          </a:xfrm>
          <a:prstGeom prst="rect">
            <a:avLst/>
          </a:prstGeom>
          <a:no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6113D72D-F0F8-259F-99F1-BD47FC551EFC}"/>
              </a:ext>
            </a:extLst>
          </p:cNvPr>
          <p:cNvGrpSpPr/>
          <p:nvPr/>
        </p:nvGrpSpPr>
        <p:grpSpPr>
          <a:xfrm>
            <a:off x="5167878" y="1743643"/>
            <a:ext cx="6611317" cy="2737669"/>
            <a:chOff x="1210142" y="2130333"/>
            <a:chExt cx="10397658" cy="4305550"/>
          </a:xfrm>
        </p:grpSpPr>
        <p:grpSp>
          <p:nvGrpSpPr>
            <p:cNvPr id="6" name="Group 5">
              <a:extLst>
                <a:ext uri="{FF2B5EF4-FFF2-40B4-BE49-F238E27FC236}">
                  <a16:creationId xmlns:a16="http://schemas.microsoft.com/office/drawing/2014/main" id="{F3D3E151-4415-0199-EBA8-2BEE2F5392AD}"/>
                </a:ext>
              </a:extLst>
            </p:cNvPr>
            <p:cNvGrpSpPr/>
            <p:nvPr/>
          </p:nvGrpSpPr>
          <p:grpSpPr>
            <a:xfrm>
              <a:off x="1210142" y="2130333"/>
              <a:ext cx="10397658" cy="4305550"/>
              <a:chOff x="1210142" y="2130333"/>
              <a:chExt cx="10397658" cy="4305550"/>
            </a:xfrm>
          </p:grpSpPr>
          <p:sp>
            <p:nvSpPr>
              <p:cNvPr id="19" name="TextBox 18">
                <a:extLst>
                  <a:ext uri="{FF2B5EF4-FFF2-40B4-BE49-F238E27FC236}">
                    <a16:creationId xmlns:a16="http://schemas.microsoft.com/office/drawing/2014/main" id="{AB792260-477D-13C1-E573-404949D4EEB6}"/>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latin typeface="Calibri"/>
                    <a:cs typeface="Calibri"/>
                  </a:rPr>
                  <a:t>Cruising</a:t>
                </a:r>
              </a:p>
            </p:txBody>
          </p:sp>
          <p:sp>
            <p:nvSpPr>
              <p:cNvPr id="20" name="TextBox 19">
                <a:extLst>
                  <a:ext uri="{FF2B5EF4-FFF2-40B4-BE49-F238E27FC236}">
                    <a16:creationId xmlns:a16="http://schemas.microsoft.com/office/drawing/2014/main" id="{629B7976-45A7-C353-C09E-91FFE4CAC1C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latin typeface="Calibri"/>
                    <a:cs typeface="Calibri"/>
                  </a:rPr>
                  <a:t>Hyperspace</a:t>
                </a:r>
              </a:p>
            </p:txBody>
          </p:sp>
          <p:sp>
            <p:nvSpPr>
              <p:cNvPr id="21" name="TextBox 20">
                <a:extLst>
                  <a:ext uri="{FF2B5EF4-FFF2-40B4-BE49-F238E27FC236}">
                    <a16:creationId xmlns:a16="http://schemas.microsoft.com/office/drawing/2014/main" id="{BB83AAD9-BBFC-F301-F3BB-2837AA2E11F5}"/>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latin typeface="Calibri"/>
                    <a:cs typeface="Calibri"/>
                  </a:rPr>
                  <a:t>Crashed</a:t>
                </a:r>
              </a:p>
            </p:txBody>
          </p:sp>
          <p:cxnSp>
            <p:nvCxnSpPr>
              <p:cNvPr id="22" name="Curved Connector 21">
                <a:extLst>
                  <a:ext uri="{FF2B5EF4-FFF2-40B4-BE49-F238E27FC236}">
                    <a16:creationId xmlns:a16="http://schemas.microsoft.com/office/drawing/2014/main" id="{B1826B1A-BBB5-F105-F34B-8949A1957438}"/>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urved Connector 12">
                <a:extLst>
                  <a:ext uri="{FF2B5EF4-FFF2-40B4-BE49-F238E27FC236}">
                    <a16:creationId xmlns:a16="http://schemas.microsoft.com/office/drawing/2014/main" id="{B5DC856E-B897-9D21-C083-1F367F7ADD41}"/>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BCF00F-7077-A0F1-359A-3DE1D948FACE}"/>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26" name="Curved Connector 12">
                <a:extLst>
                  <a:ext uri="{FF2B5EF4-FFF2-40B4-BE49-F238E27FC236}">
                    <a16:creationId xmlns:a16="http://schemas.microsoft.com/office/drawing/2014/main" id="{A7D8C490-2CC7-C35A-4CF8-BC8952F60489}"/>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36F3E3-2A7D-90CA-70E8-8F3BD6613C7C}"/>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28" name="Curved Connector 12">
                <a:extLst>
                  <a:ext uri="{FF2B5EF4-FFF2-40B4-BE49-F238E27FC236}">
                    <a16:creationId xmlns:a16="http://schemas.microsoft.com/office/drawing/2014/main" id="{EAF56165-F59E-15FC-948B-DA97A34A8116}"/>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a:extLst>
                  <a:ext uri="{FF2B5EF4-FFF2-40B4-BE49-F238E27FC236}">
                    <a16:creationId xmlns:a16="http://schemas.microsoft.com/office/drawing/2014/main" id="{83590E4F-1C17-04B9-ABAD-635E7EBD3B8B}"/>
                  </a:ext>
                </a:extLst>
              </p:cNvPr>
              <p:cNvCxnSpPr>
                <a:cxnSpLocks/>
                <a:endCxn id="7"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FB30C0-2553-FB09-B47C-8C297B2EB128}"/>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1" name="TextBox 30">
                <a:extLst>
                  <a:ext uri="{FF2B5EF4-FFF2-40B4-BE49-F238E27FC236}">
                    <a16:creationId xmlns:a16="http://schemas.microsoft.com/office/drawing/2014/main" id="{148E9B3A-B967-1ED2-6532-DF9736853EEA}"/>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32" name="Curved Connector 12">
                <a:extLst>
                  <a:ext uri="{FF2B5EF4-FFF2-40B4-BE49-F238E27FC236}">
                    <a16:creationId xmlns:a16="http://schemas.microsoft.com/office/drawing/2014/main" id="{2BB5F46F-DEBA-322E-EC0B-9D08381E5053}"/>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C58E6-5563-3C6B-387A-390220AA9B9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4" name="TextBox 33">
                <a:extLst>
                  <a:ext uri="{FF2B5EF4-FFF2-40B4-BE49-F238E27FC236}">
                    <a16:creationId xmlns:a16="http://schemas.microsoft.com/office/drawing/2014/main" id="{E43095EE-039D-8373-F449-F9F4807E79D6}"/>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5" name="TextBox 34">
                <a:extLst>
                  <a:ext uri="{FF2B5EF4-FFF2-40B4-BE49-F238E27FC236}">
                    <a16:creationId xmlns:a16="http://schemas.microsoft.com/office/drawing/2014/main" id="{2AFEAB3D-5B4C-81B2-3091-77B4542A9F5E}"/>
                  </a:ext>
                </a:extLst>
              </p:cNvPr>
              <p:cNvSpPr txBox="1"/>
              <p:nvPr/>
            </p:nvSpPr>
            <p:spPr>
              <a:xfrm>
                <a:off x="4715046" y="5381845"/>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6" name="TextBox 35">
                <a:extLst>
                  <a:ext uri="{FF2B5EF4-FFF2-40B4-BE49-F238E27FC236}">
                    <a16:creationId xmlns:a16="http://schemas.microsoft.com/office/drawing/2014/main" id="{FF66E5B7-B6CD-9809-5372-FA77776A732A}"/>
                  </a:ext>
                </a:extLst>
              </p:cNvPr>
              <p:cNvSpPr txBox="1"/>
              <p:nvPr/>
            </p:nvSpPr>
            <p:spPr>
              <a:xfrm>
                <a:off x="5858047" y="4836778"/>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7" name="TextBox 36">
                <a:extLst>
                  <a:ext uri="{FF2B5EF4-FFF2-40B4-BE49-F238E27FC236}">
                    <a16:creationId xmlns:a16="http://schemas.microsoft.com/office/drawing/2014/main" id="{8E63E398-269C-B77C-394D-96DD0DF15025}"/>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38" name="TextBox 37">
                <a:extLst>
                  <a:ext uri="{FF2B5EF4-FFF2-40B4-BE49-F238E27FC236}">
                    <a16:creationId xmlns:a16="http://schemas.microsoft.com/office/drawing/2014/main" id="{6D7562D2-011B-E54D-6D3B-D81F8318601D}"/>
                  </a:ext>
                </a:extLst>
              </p:cNvPr>
              <p:cNvSpPr txBox="1"/>
              <p:nvPr/>
            </p:nvSpPr>
            <p:spPr>
              <a:xfrm>
                <a:off x="10210800" y="2579132"/>
                <a:ext cx="609600" cy="435638"/>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0" name="TextBox 39">
                <a:extLst>
                  <a:ext uri="{FF2B5EF4-FFF2-40B4-BE49-F238E27FC236}">
                    <a16:creationId xmlns:a16="http://schemas.microsoft.com/office/drawing/2014/main" id="{A14F7B8F-7682-70CA-FA43-5B2048FD1B07}"/>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2" name="TextBox 41">
                <a:extLst>
                  <a:ext uri="{FF2B5EF4-FFF2-40B4-BE49-F238E27FC236}">
                    <a16:creationId xmlns:a16="http://schemas.microsoft.com/office/drawing/2014/main" id="{18235B9A-29C3-C912-3349-37CA928F91C3}"/>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4" name="TextBox 43">
                <a:extLst>
                  <a:ext uri="{FF2B5EF4-FFF2-40B4-BE49-F238E27FC236}">
                    <a16:creationId xmlns:a16="http://schemas.microsoft.com/office/drawing/2014/main" id="{0663EB38-CD75-5D9E-43E3-A0064201B0B5}"/>
                  </a:ext>
                </a:extLst>
              </p:cNvPr>
              <p:cNvSpPr txBox="1"/>
              <p:nvPr/>
            </p:nvSpPr>
            <p:spPr>
              <a:xfrm>
                <a:off x="5856512" y="2285999"/>
                <a:ext cx="710961" cy="435638"/>
              </a:xfrm>
              <a:prstGeom prst="rect">
                <a:avLst/>
              </a:prstGeom>
              <a:solidFill>
                <a:schemeClr val="accent3"/>
              </a:solidFill>
            </p:spPr>
            <p:txBody>
              <a:bodyPr wrap="square" rtlCol="0">
                <a:spAutoFit/>
              </a:bodyPr>
              <a:lstStyle/>
              <a:p>
                <a:r>
                  <a:rPr lang="en-US" sz="1200" dirty="0">
                    <a:solidFill>
                      <a:schemeClr val="bg1"/>
                    </a:solidFill>
                    <a:latin typeface="Calibri"/>
                    <a:cs typeface="Calibri"/>
                  </a:rPr>
                  <a:t>+1 </a:t>
                </a:r>
              </a:p>
            </p:txBody>
          </p:sp>
          <p:sp>
            <p:nvSpPr>
              <p:cNvPr id="45" name="TextBox 44">
                <a:extLst>
                  <a:ext uri="{FF2B5EF4-FFF2-40B4-BE49-F238E27FC236}">
                    <a16:creationId xmlns:a16="http://schemas.microsoft.com/office/drawing/2014/main" id="{FF7D2832-2736-37FC-11ED-BF31B03E514A}"/>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6" name="TextBox 45">
                <a:extLst>
                  <a:ext uri="{FF2B5EF4-FFF2-40B4-BE49-F238E27FC236}">
                    <a16:creationId xmlns:a16="http://schemas.microsoft.com/office/drawing/2014/main" id="{F8EC0705-51CB-F462-44BB-2BF94F1D9BCA}"/>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7" name="TextBox 46">
                <a:extLst>
                  <a:ext uri="{FF2B5EF4-FFF2-40B4-BE49-F238E27FC236}">
                    <a16:creationId xmlns:a16="http://schemas.microsoft.com/office/drawing/2014/main" id="{BA881B82-0ACC-7F26-B6FE-DD2E6DC021DF}"/>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bg1"/>
                    </a:solidFill>
                    <a:latin typeface="Calibri"/>
                    <a:cs typeface="Calibri"/>
                  </a:rPr>
                  <a:t>-10</a:t>
                </a:r>
              </a:p>
            </p:txBody>
          </p:sp>
        </p:grpSp>
        <p:pic>
          <p:nvPicPr>
            <p:cNvPr id="7" name="Picture 6">
              <a:extLst>
                <a:ext uri="{FF2B5EF4-FFF2-40B4-BE49-F238E27FC236}">
                  <a16:creationId xmlns:a16="http://schemas.microsoft.com/office/drawing/2014/main" id="{1FE8B60D-2FEC-82D3-55F2-E33EAFE8C734}"/>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11" name="Oval 10">
              <a:extLst>
                <a:ext uri="{FF2B5EF4-FFF2-40B4-BE49-F238E27FC236}">
                  <a16:creationId xmlns:a16="http://schemas.microsoft.com/office/drawing/2014/main" id="{CC42B1EA-47A8-E4C2-C8E7-E5C3288AC8F8}"/>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BDA9A3C7-680E-A0E7-E3D9-15F4A3811CB4}"/>
                </a:ext>
              </a:extLst>
            </p:cNvPr>
            <p:cNvGrpSpPr/>
            <p:nvPr/>
          </p:nvGrpSpPr>
          <p:grpSpPr>
            <a:xfrm>
              <a:off x="8190550" y="3221095"/>
              <a:ext cx="3038087" cy="2775369"/>
              <a:chOff x="8134606" y="3277702"/>
              <a:chExt cx="3251050" cy="2969916"/>
            </a:xfrm>
          </p:grpSpPr>
          <p:pic>
            <p:nvPicPr>
              <p:cNvPr id="13" name="Picture 12" descr="A picture containing light&#10;&#10;Description automatically generated">
                <a:extLst>
                  <a:ext uri="{FF2B5EF4-FFF2-40B4-BE49-F238E27FC236}">
                    <a16:creationId xmlns:a16="http://schemas.microsoft.com/office/drawing/2014/main" id="{83C928CD-5B5B-9391-17DA-8A2F676DDDD8}"/>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14" name="Picture 13">
                <a:extLst>
                  <a:ext uri="{FF2B5EF4-FFF2-40B4-BE49-F238E27FC236}">
                    <a16:creationId xmlns:a16="http://schemas.microsoft.com/office/drawing/2014/main" id="{837B6567-9356-9853-F929-A14C91BA9C06}"/>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15" name="Picture 14">
                <a:extLst>
                  <a:ext uri="{FF2B5EF4-FFF2-40B4-BE49-F238E27FC236}">
                    <a16:creationId xmlns:a16="http://schemas.microsoft.com/office/drawing/2014/main" id="{979A3FA8-A1E1-C682-3136-284FEE86A13D}"/>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16" name="Picture 15">
                <a:extLst>
                  <a:ext uri="{FF2B5EF4-FFF2-40B4-BE49-F238E27FC236}">
                    <a16:creationId xmlns:a16="http://schemas.microsoft.com/office/drawing/2014/main" id="{A113FF90-124D-AB55-E440-34C1E92604D7}"/>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48" name="Picture 47">
            <a:extLst>
              <a:ext uri="{FF2B5EF4-FFF2-40B4-BE49-F238E27FC236}">
                <a16:creationId xmlns:a16="http://schemas.microsoft.com/office/drawing/2014/main" id="{B8CECE43-B8E2-301C-861E-D5A529B98378}"/>
              </a:ext>
            </a:extLst>
          </p:cNvPr>
          <p:cNvPicPr>
            <a:picLocks noChangeAspect="1"/>
          </p:cNvPicPr>
          <p:nvPr/>
        </p:nvPicPr>
        <p:blipFill>
          <a:blip r:embed="rId11"/>
          <a:stretch>
            <a:fillRect/>
          </a:stretch>
        </p:blipFill>
        <p:spPr>
          <a:xfrm rot="1659564">
            <a:off x="1528806" y="1453209"/>
            <a:ext cx="592444" cy="686440"/>
          </a:xfrm>
          <a:prstGeom prst="rect">
            <a:avLst/>
          </a:prstGeom>
        </p:spPr>
      </p:pic>
      <p:sp>
        <p:nvSpPr>
          <p:cNvPr id="49" name="Oval 48">
            <a:extLst>
              <a:ext uri="{FF2B5EF4-FFF2-40B4-BE49-F238E27FC236}">
                <a16:creationId xmlns:a16="http://schemas.microsoft.com/office/drawing/2014/main" id="{17DBAB27-DD2E-94BE-FECE-CD08BF0CE8F5}"/>
              </a:ext>
            </a:extLst>
          </p:cNvPr>
          <p:cNvSpPr/>
          <p:nvPr/>
        </p:nvSpPr>
        <p:spPr>
          <a:xfrm rot="17161065">
            <a:off x="2637084" y="1453894"/>
            <a:ext cx="671618" cy="689043"/>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E98C1C94-CB16-E4BD-7A2A-994066D588A3}"/>
              </a:ext>
            </a:extLst>
          </p:cNvPr>
          <p:cNvPicPr>
            <a:picLocks noChangeAspect="1"/>
          </p:cNvPicPr>
          <p:nvPr/>
        </p:nvPicPr>
        <p:blipFill>
          <a:blip r:embed="rId15"/>
          <a:stretch>
            <a:fillRect/>
          </a:stretch>
        </p:blipFill>
        <p:spPr>
          <a:xfrm>
            <a:off x="3715373" y="1354920"/>
            <a:ext cx="843401" cy="783916"/>
          </a:xfrm>
          <a:prstGeom prst="rect">
            <a:avLst/>
          </a:prstGeom>
        </p:spPr>
      </p:pic>
    </p:spTree>
    <p:extLst>
      <p:ext uri="{BB962C8B-B14F-4D97-AF65-F5344CB8AC3E}">
        <p14:creationId xmlns:p14="http://schemas.microsoft.com/office/powerpoint/2010/main" val="8154746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8"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9"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8" name="Picture 17" descr="txp_fig"/>
          <p:cNvPicPr>
            <a:picLocks noChangeAspect="1"/>
          </p:cNvPicPr>
          <p:nvPr>
            <p:custDataLst>
              <p:tags r:id="rId4"/>
            </p:custDataLst>
          </p:nvPr>
        </p:nvPicPr>
        <p:blipFill>
          <a:blip r:embed="rId10" cstate="print"/>
          <a:stretch>
            <a:fillRect/>
          </a:stretch>
        </p:blipFill>
        <p:spPr bwMode="auto">
          <a:xfrm>
            <a:off x="5715000" y="5334000"/>
            <a:ext cx="5971533" cy="567765"/>
          </a:xfrm>
          <a:prstGeom prst="rect">
            <a:avLst/>
          </a:prstGeom>
          <a:noFill/>
          <a:ln/>
          <a:effectLst/>
        </p:spPr>
      </p:pic>
      <p:sp>
        <p:nvSpPr>
          <p:cNvPr id="3" name="TextBox 2">
            <a:extLst>
              <a:ext uri="{FF2B5EF4-FFF2-40B4-BE49-F238E27FC236}">
                <a16:creationId xmlns:a16="http://schemas.microsoft.com/office/drawing/2014/main" id="{90D060AE-262A-CB99-0391-37B0F0F65DFE}"/>
              </a:ext>
            </a:extLst>
          </p:cNvPr>
          <p:cNvSpPr txBox="1"/>
          <p:nvPr/>
        </p:nvSpPr>
        <p:spPr>
          <a:xfrm>
            <a:off x="10791250" y="4061912"/>
            <a:ext cx="117461" cy="234839"/>
          </a:xfrm>
          <a:prstGeom prst="rect">
            <a:avLst/>
          </a:prstGeom>
          <a:noFill/>
        </p:spPr>
        <p:txBody>
          <a:bodyPr wrap="square" rtlCol="0">
            <a:spAutoFit/>
          </a:bodyPr>
          <a:lstStyle/>
          <a:p>
            <a:endParaRPr lang="en-US" dirty="0"/>
          </a:p>
        </p:txBody>
      </p:sp>
      <p:grpSp>
        <p:nvGrpSpPr>
          <p:cNvPr id="4" name="Group 3">
            <a:extLst>
              <a:ext uri="{FF2B5EF4-FFF2-40B4-BE49-F238E27FC236}">
                <a16:creationId xmlns:a16="http://schemas.microsoft.com/office/drawing/2014/main" id="{6113D72D-F0F8-259F-99F1-BD47FC551EFC}"/>
              </a:ext>
            </a:extLst>
          </p:cNvPr>
          <p:cNvGrpSpPr/>
          <p:nvPr/>
        </p:nvGrpSpPr>
        <p:grpSpPr>
          <a:xfrm>
            <a:off x="5167878" y="1743643"/>
            <a:ext cx="6611317" cy="2737669"/>
            <a:chOff x="1210142" y="2130333"/>
            <a:chExt cx="10397658" cy="4305550"/>
          </a:xfrm>
        </p:grpSpPr>
        <p:grpSp>
          <p:nvGrpSpPr>
            <p:cNvPr id="6" name="Group 5">
              <a:extLst>
                <a:ext uri="{FF2B5EF4-FFF2-40B4-BE49-F238E27FC236}">
                  <a16:creationId xmlns:a16="http://schemas.microsoft.com/office/drawing/2014/main" id="{F3D3E151-4415-0199-EBA8-2BEE2F5392AD}"/>
                </a:ext>
              </a:extLst>
            </p:cNvPr>
            <p:cNvGrpSpPr/>
            <p:nvPr/>
          </p:nvGrpSpPr>
          <p:grpSpPr>
            <a:xfrm>
              <a:off x="1210142" y="2130333"/>
              <a:ext cx="10397658" cy="4305550"/>
              <a:chOff x="1210142" y="2130333"/>
              <a:chExt cx="10397658" cy="4305550"/>
            </a:xfrm>
          </p:grpSpPr>
          <p:sp>
            <p:nvSpPr>
              <p:cNvPr id="19" name="TextBox 18">
                <a:extLst>
                  <a:ext uri="{FF2B5EF4-FFF2-40B4-BE49-F238E27FC236}">
                    <a16:creationId xmlns:a16="http://schemas.microsoft.com/office/drawing/2014/main" id="{AB792260-477D-13C1-E573-404949D4EEB6}"/>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latin typeface="Calibri"/>
                    <a:cs typeface="Calibri"/>
                  </a:rPr>
                  <a:t>Cruising</a:t>
                </a:r>
              </a:p>
            </p:txBody>
          </p:sp>
          <p:sp>
            <p:nvSpPr>
              <p:cNvPr id="20" name="TextBox 19">
                <a:extLst>
                  <a:ext uri="{FF2B5EF4-FFF2-40B4-BE49-F238E27FC236}">
                    <a16:creationId xmlns:a16="http://schemas.microsoft.com/office/drawing/2014/main" id="{629B7976-45A7-C353-C09E-91FFE4CAC1C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latin typeface="Calibri"/>
                    <a:cs typeface="Calibri"/>
                  </a:rPr>
                  <a:t>Hyperspace</a:t>
                </a:r>
              </a:p>
            </p:txBody>
          </p:sp>
          <p:sp>
            <p:nvSpPr>
              <p:cNvPr id="21" name="TextBox 20">
                <a:extLst>
                  <a:ext uri="{FF2B5EF4-FFF2-40B4-BE49-F238E27FC236}">
                    <a16:creationId xmlns:a16="http://schemas.microsoft.com/office/drawing/2014/main" id="{BB83AAD9-BBFC-F301-F3BB-2837AA2E11F5}"/>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latin typeface="Calibri"/>
                    <a:cs typeface="Calibri"/>
                  </a:rPr>
                  <a:t>Crashed</a:t>
                </a:r>
              </a:p>
            </p:txBody>
          </p:sp>
          <p:cxnSp>
            <p:nvCxnSpPr>
              <p:cNvPr id="22" name="Curved Connector 21">
                <a:extLst>
                  <a:ext uri="{FF2B5EF4-FFF2-40B4-BE49-F238E27FC236}">
                    <a16:creationId xmlns:a16="http://schemas.microsoft.com/office/drawing/2014/main" id="{B1826B1A-BBB5-F105-F34B-8949A1957438}"/>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urved Connector 12">
                <a:extLst>
                  <a:ext uri="{FF2B5EF4-FFF2-40B4-BE49-F238E27FC236}">
                    <a16:creationId xmlns:a16="http://schemas.microsoft.com/office/drawing/2014/main" id="{B5DC856E-B897-9D21-C083-1F367F7ADD41}"/>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BCF00F-7077-A0F1-359A-3DE1D948FACE}"/>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rgbClr val="C00000"/>
                    </a:solidFill>
                    <a:latin typeface="Calibri"/>
                    <a:cs typeface="Calibri"/>
                  </a:rPr>
                  <a:t>Punch It</a:t>
                </a:r>
              </a:p>
            </p:txBody>
          </p:sp>
          <p:cxnSp>
            <p:nvCxnSpPr>
              <p:cNvPr id="26" name="Curved Connector 12">
                <a:extLst>
                  <a:ext uri="{FF2B5EF4-FFF2-40B4-BE49-F238E27FC236}">
                    <a16:creationId xmlns:a16="http://schemas.microsoft.com/office/drawing/2014/main" id="{A7D8C490-2CC7-C35A-4CF8-BC8952F60489}"/>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036F3E3-2A7D-90CA-70E8-8F3BD6613C7C}"/>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rgbClr val="C00000"/>
                    </a:solidFill>
                    <a:latin typeface="Calibri"/>
                    <a:cs typeface="Calibri"/>
                  </a:rPr>
                  <a:t>Punch It</a:t>
                </a:r>
              </a:p>
              <a:p>
                <a:endParaRPr lang="en-US" sz="1200" i="1" dirty="0">
                  <a:solidFill>
                    <a:srgbClr val="C00000"/>
                  </a:solidFill>
                  <a:latin typeface="Calibri"/>
                  <a:cs typeface="Calibri"/>
                </a:endParaRPr>
              </a:p>
            </p:txBody>
          </p:sp>
          <p:cxnSp>
            <p:nvCxnSpPr>
              <p:cNvPr id="28" name="Curved Connector 12">
                <a:extLst>
                  <a:ext uri="{FF2B5EF4-FFF2-40B4-BE49-F238E27FC236}">
                    <a16:creationId xmlns:a16="http://schemas.microsoft.com/office/drawing/2014/main" id="{EAF56165-F59E-15FC-948B-DA97A34A8116}"/>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a:extLst>
                  <a:ext uri="{FF2B5EF4-FFF2-40B4-BE49-F238E27FC236}">
                    <a16:creationId xmlns:a16="http://schemas.microsoft.com/office/drawing/2014/main" id="{83590E4F-1C17-04B9-ABAD-635E7EBD3B8B}"/>
                  </a:ext>
                </a:extLst>
              </p:cNvPr>
              <p:cNvCxnSpPr>
                <a:cxnSpLocks/>
                <a:endCxn id="7"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0FB30C0-2553-FB09-B47C-8C297B2EB128}"/>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sp>
            <p:nvSpPr>
              <p:cNvPr id="31" name="TextBox 30">
                <a:extLst>
                  <a:ext uri="{FF2B5EF4-FFF2-40B4-BE49-F238E27FC236}">
                    <a16:creationId xmlns:a16="http://schemas.microsoft.com/office/drawing/2014/main" id="{148E9B3A-B967-1ED2-6532-DF9736853EEA}"/>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accent2"/>
                    </a:solidFill>
                    <a:latin typeface="Calibri"/>
                    <a:cs typeface="Calibri"/>
                  </a:rPr>
                  <a:t>Maintain</a:t>
                </a:r>
              </a:p>
            </p:txBody>
          </p:sp>
          <p:cxnSp>
            <p:nvCxnSpPr>
              <p:cNvPr id="32" name="Curved Connector 12">
                <a:extLst>
                  <a:ext uri="{FF2B5EF4-FFF2-40B4-BE49-F238E27FC236}">
                    <a16:creationId xmlns:a16="http://schemas.microsoft.com/office/drawing/2014/main" id="{2BB5F46F-DEBA-322E-EC0B-9D08381E5053}"/>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D6C58E6-5563-3C6B-387A-390220AA9B9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4" name="TextBox 33">
                <a:extLst>
                  <a:ext uri="{FF2B5EF4-FFF2-40B4-BE49-F238E27FC236}">
                    <a16:creationId xmlns:a16="http://schemas.microsoft.com/office/drawing/2014/main" id="{E43095EE-039D-8373-F449-F9F4807E79D6}"/>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accent2"/>
                    </a:solidFill>
                    <a:latin typeface="Calibri"/>
                    <a:cs typeface="Calibri"/>
                  </a:rPr>
                  <a:t>0.5 </a:t>
                </a:r>
              </a:p>
            </p:txBody>
          </p:sp>
          <p:sp>
            <p:nvSpPr>
              <p:cNvPr id="35" name="TextBox 34">
                <a:extLst>
                  <a:ext uri="{FF2B5EF4-FFF2-40B4-BE49-F238E27FC236}">
                    <a16:creationId xmlns:a16="http://schemas.microsoft.com/office/drawing/2014/main" id="{2AFEAB3D-5B4C-81B2-3091-77B4542A9F5E}"/>
                  </a:ext>
                </a:extLst>
              </p:cNvPr>
              <p:cNvSpPr txBox="1"/>
              <p:nvPr/>
            </p:nvSpPr>
            <p:spPr>
              <a:xfrm>
                <a:off x="4715046" y="5381845"/>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6" name="TextBox 35">
                <a:extLst>
                  <a:ext uri="{FF2B5EF4-FFF2-40B4-BE49-F238E27FC236}">
                    <a16:creationId xmlns:a16="http://schemas.microsoft.com/office/drawing/2014/main" id="{FF66E5B7-B6CD-9809-5372-FA77776A732A}"/>
                  </a:ext>
                </a:extLst>
              </p:cNvPr>
              <p:cNvSpPr txBox="1"/>
              <p:nvPr/>
            </p:nvSpPr>
            <p:spPr>
              <a:xfrm>
                <a:off x="5858047" y="4836778"/>
                <a:ext cx="609600" cy="435638"/>
              </a:xfrm>
              <a:prstGeom prst="rect">
                <a:avLst/>
              </a:prstGeom>
              <a:noFill/>
            </p:spPr>
            <p:txBody>
              <a:bodyPr wrap="square" rtlCol="0">
                <a:spAutoFit/>
              </a:bodyPr>
              <a:lstStyle/>
              <a:p>
                <a:r>
                  <a:rPr lang="en-US" sz="1200">
                    <a:solidFill>
                      <a:srgbClr val="C00000"/>
                    </a:solidFill>
                    <a:latin typeface="Calibri"/>
                    <a:cs typeface="Calibri"/>
                  </a:rPr>
                  <a:t>0.5 </a:t>
                </a:r>
              </a:p>
            </p:txBody>
          </p:sp>
          <p:sp>
            <p:nvSpPr>
              <p:cNvPr id="37" name="TextBox 36">
                <a:extLst>
                  <a:ext uri="{FF2B5EF4-FFF2-40B4-BE49-F238E27FC236}">
                    <a16:creationId xmlns:a16="http://schemas.microsoft.com/office/drawing/2014/main" id="{8E63E398-269C-B77C-394D-96DD0DF15025}"/>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accent2"/>
                    </a:solidFill>
                    <a:latin typeface="Calibri"/>
                    <a:cs typeface="Calibri"/>
                  </a:rPr>
                  <a:t>1.0 </a:t>
                </a:r>
              </a:p>
            </p:txBody>
          </p:sp>
          <p:sp>
            <p:nvSpPr>
              <p:cNvPr id="38" name="TextBox 37">
                <a:extLst>
                  <a:ext uri="{FF2B5EF4-FFF2-40B4-BE49-F238E27FC236}">
                    <a16:creationId xmlns:a16="http://schemas.microsoft.com/office/drawing/2014/main" id="{6D7562D2-011B-E54D-6D3B-D81F8318601D}"/>
                  </a:ext>
                </a:extLst>
              </p:cNvPr>
              <p:cNvSpPr txBox="1"/>
              <p:nvPr/>
            </p:nvSpPr>
            <p:spPr>
              <a:xfrm>
                <a:off x="10210800" y="2579132"/>
                <a:ext cx="609600" cy="435638"/>
              </a:xfrm>
              <a:prstGeom prst="rect">
                <a:avLst/>
              </a:prstGeom>
              <a:noFill/>
            </p:spPr>
            <p:txBody>
              <a:bodyPr wrap="square" rtlCol="0">
                <a:spAutoFit/>
              </a:bodyPr>
              <a:lstStyle/>
              <a:p>
                <a:r>
                  <a:rPr lang="en-US" sz="1200">
                    <a:solidFill>
                      <a:srgbClr val="C00000"/>
                    </a:solidFill>
                    <a:latin typeface="Calibri"/>
                    <a:cs typeface="Calibri"/>
                  </a:rPr>
                  <a:t>1.0 </a:t>
                </a:r>
              </a:p>
            </p:txBody>
          </p:sp>
          <p:sp>
            <p:nvSpPr>
              <p:cNvPr id="40" name="TextBox 39">
                <a:extLst>
                  <a:ext uri="{FF2B5EF4-FFF2-40B4-BE49-F238E27FC236}">
                    <a16:creationId xmlns:a16="http://schemas.microsoft.com/office/drawing/2014/main" id="{A14F7B8F-7682-70CA-FA43-5B2048FD1B07}"/>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2" name="TextBox 41">
                <a:extLst>
                  <a:ext uri="{FF2B5EF4-FFF2-40B4-BE49-F238E27FC236}">
                    <a16:creationId xmlns:a16="http://schemas.microsoft.com/office/drawing/2014/main" id="{18235B9A-29C3-C912-3349-37CA928F91C3}"/>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+1 </a:t>
                </a:r>
              </a:p>
            </p:txBody>
          </p:sp>
          <p:sp>
            <p:nvSpPr>
              <p:cNvPr id="44" name="TextBox 43">
                <a:extLst>
                  <a:ext uri="{FF2B5EF4-FFF2-40B4-BE49-F238E27FC236}">
                    <a16:creationId xmlns:a16="http://schemas.microsoft.com/office/drawing/2014/main" id="{0663EB38-CD75-5D9E-43E3-A0064201B0B5}"/>
                  </a:ext>
                </a:extLst>
              </p:cNvPr>
              <p:cNvSpPr txBox="1"/>
              <p:nvPr/>
            </p:nvSpPr>
            <p:spPr>
              <a:xfrm>
                <a:off x="5856512" y="2285999"/>
                <a:ext cx="710961" cy="435638"/>
              </a:xfrm>
              <a:prstGeom prst="rect">
                <a:avLst/>
              </a:prstGeom>
              <a:solidFill>
                <a:schemeClr val="accent3"/>
              </a:solidFill>
            </p:spPr>
            <p:txBody>
              <a:bodyPr wrap="square" rtlCol="0">
                <a:spAutoFit/>
              </a:bodyPr>
              <a:lstStyle/>
              <a:p>
                <a:r>
                  <a:rPr lang="en-US" sz="1200" dirty="0">
                    <a:solidFill>
                      <a:schemeClr val="bg1"/>
                    </a:solidFill>
                    <a:latin typeface="Calibri"/>
                    <a:cs typeface="Calibri"/>
                  </a:rPr>
                  <a:t>+1 </a:t>
                </a:r>
              </a:p>
            </p:txBody>
          </p:sp>
          <p:sp>
            <p:nvSpPr>
              <p:cNvPr id="45" name="TextBox 44">
                <a:extLst>
                  <a:ext uri="{FF2B5EF4-FFF2-40B4-BE49-F238E27FC236}">
                    <a16:creationId xmlns:a16="http://schemas.microsoft.com/office/drawing/2014/main" id="{FF7D2832-2736-37FC-11ED-BF31B03E514A}"/>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6" name="TextBox 45">
                <a:extLst>
                  <a:ext uri="{FF2B5EF4-FFF2-40B4-BE49-F238E27FC236}">
                    <a16:creationId xmlns:a16="http://schemas.microsoft.com/office/drawing/2014/main" id="{F8EC0705-51CB-F462-44BB-2BF94F1D9BCA}"/>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bg1"/>
                    </a:solidFill>
                    <a:latin typeface="Calibri"/>
                    <a:cs typeface="Calibri"/>
                  </a:rPr>
                  <a:t>+2 </a:t>
                </a:r>
              </a:p>
            </p:txBody>
          </p:sp>
          <p:sp>
            <p:nvSpPr>
              <p:cNvPr id="47" name="TextBox 46">
                <a:extLst>
                  <a:ext uri="{FF2B5EF4-FFF2-40B4-BE49-F238E27FC236}">
                    <a16:creationId xmlns:a16="http://schemas.microsoft.com/office/drawing/2014/main" id="{BA881B82-0ACC-7F26-B6FE-DD2E6DC021DF}"/>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bg1"/>
                    </a:solidFill>
                    <a:latin typeface="Calibri"/>
                    <a:cs typeface="Calibri"/>
                  </a:rPr>
                  <a:t>-10</a:t>
                </a:r>
              </a:p>
            </p:txBody>
          </p:sp>
        </p:grpSp>
        <p:pic>
          <p:nvPicPr>
            <p:cNvPr id="7" name="Picture 6">
              <a:extLst>
                <a:ext uri="{FF2B5EF4-FFF2-40B4-BE49-F238E27FC236}">
                  <a16:creationId xmlns:a16="http://schemas.microsoft.com/office/drawing/2014/main" id="{1FE8B60D-2FEC-82D3-55F2-E33EAFE8C734}"/>
                </a:ext>
              </a:extLst>
            </p:cNvPr>
            <p:cNvPicPr>
              <a:picLocks noChangeAspect="1"/>
            </p:cNvPicPr>
            <p:nvPr/>
          </p:nvPicPr>
          <p:blipFill>
            <a:blip r:embed="rId11"/>
            <a:stretch>
              <a:fillRect/>
            </a:stretch>
          </p:blipFill>
          <p:spPr>
            <a:xfrm rot="1659564">
              <a:off x="2696899" y="3733351"/>
              <a:ext cx="1455592" cy="1730293"/>
            </a:xfrm>
            <a:prstGeom prst="rect">
              <a:avLst/>
            </a:prstGeom>
          </p:spPr>
        </p:pic>
        <p:sp>
          <p:nvSpPr>
            <p:cNvPr id="11" name="Oval 10">
              <a:extLst>
                <a:ext uri="{FF2B5EF4-FFF2-40B4-BE49-F238E27FC236}">
                  <a16:creationId xmlns:a16="http://schemas.microsoft.com/office/drawing/2014/main" id="{CC42B1EA-47A8-E4C2-C8E7-E5C3288AC8F8}"/>
                </a:ext>
              </a:extLst>
            </p:cNvPr>
            <p:cNvSpPr/>
            <p:nvPr/>
          </p:nvSpPr>
          <p:spPr>
            <a:xfrm rot="17161065">
              <a:off x="6174907" y="2273077"/>
              <a:ext cx="2101369" cy="2101369"/>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BDA9A3C7-680E-A0E7-E3D9-15F4A3811CB4}"/>
                </a:ext>
              </a:extLst>
            </p:cNvPr>
            <p:cNvGrpSpPr/>
            <p:nvPr/>
          </p:nvGrpSpPr>
          <p:grpSpPr>
            <a:xfrm>
              <a:off x="8190550" y="3221095"/>
              <a:ext cx="3038087" cy="2775369"/>
              <a:chOff x="8134606" y="3277702"/>
              <a:chExt cx="3251050" cy="2969916"/>
            </a:xfrm>
          </p:grpSpPr>
          <p:pic>
            <p:nvPicPr>
              <p:cNvPr id="13" name="Picture 12" descr="A picture containing light&#10;&#10;Description automatically generated">
                <a:extLst>
                  <a:ext uri="{FF2B5EF4-FFF2-40B4-BE49-F238E27FC236}">
                    <a16:creationId xmlns:a16="http://schemas.microsoft.com/office/drawing/2014/main" id="{83C928CD-5B5B-9391-17DA-8A2F676DDDD8}"/>
                  </a:ext>
                </a:extLst>
              </p:cNvPr>
              <p:cNvPicPr>
                <a:picLocks noChangeAspect="1"/>
              </p:cNvPicPr>
              <p:nvPr/>
            </p:nvPicPr>
            <p:blipFill>
              <a:blip r:embed="rId13"/>
              <a:stretch>
                <a:fillRect/>
              </a:stretch>
            </p:blipFill>
            <p:spPr>
              <a:xfrm rot="1293679" flipH="1">
                <a:off x="8134606" y="3277702"/>
                <a:ext cx="2330523" cy="2158147"/>
              </a:xfrm>
              <a:prstGeom prst="rect">
                <a:avLst/>
              </a:prstGeom>
            </p:spPr>
          </p:pic>
          <p:pic>
            <p:nvPicPr>
              <p:cNvPr id="14" name="Picture 13">
                <a:extLst>
                  <a:ext uri="{FF2B5EF4-FFF2-40B4-BE49-F238E27FC236}">
                    <a16:creationId xmlns:a16="http://schemas.microsoft.com/office/drawing/2014/main" id="{837B6567-9356-9853-F929-A14C91BA9C06}"/>
                  </a:ext>
                </a:extLst>
              </p:cNvPr>
              <p:cNvPicPr>
                <a:picLocks noChangeAspect="1"/>
              </p:cNvPicPr>
              <p:nvPr/>
            </p:nvPicPr>
            <p:blipFill>
              <a:blip r:embed="rId14"/>
              <a:stretch>
                <a:fillRect/>
              </a:stretch>
            </p:blipFill>
            <p:spPr>
              <a:xfrm>
                <a:off x="9717126" y="4942393"/>
                <a:ext cx="1487004" cy="1305225"/>
              </a:xfrm>
              <a:prstGeom prst="rect">
                <a:avLst/>
              </a:prstGeom>
            </p:spPr>
          </p:pic>
          <p:pic>
            <p:nvPicPr>
              <p:cNvPr id="15" name="Picture 14">
                <a:extLst>
                  <a:ext uri="{FF2B5EF4-FFF2-40B4-BE49-F238E27FC236}">
                    <a16:creationId xmlns:a16="http://schemas.microsoft.com/office/drawing/2014/main" id="{979A3FA8-A1E1-C682-3136-284FEE86A13D}"/>
                  </a:ext>
                </a:extLst>
              </p:cNvPr>
              <p:cNvPicPr>
                <a:picLocks noChangeAspect="1"/>
              </p:cNvPicPr>
              <p:nvPr/>
            </p:nvPicPr>
            <p:blipFill>
              <a:blip r:embed="rId11"/>
              <a:stretch>
                <a:fillRect/>
              </a:stretch>
            </p:blipFill>
            <p:spPr>
              <a:xfrm rot="7509169">
                <a:off x="8848575" y="4582649"/>
                <a:ext cx="1210627" cy="1439097"/>
              </a:xfrm>
              <a:prstGeom prst="rect">
                <a:avLst/>
              </a:prstGeom>
            </p:spPr>
          </p:pic>
          <p:pic>
            <p:nvPicPr>
              <p:cNvPr id="16" name="Picture 15">
                <a:extLst>
                  <a:ext uri="{FF2B5EF4-FFF2-40B4-BE49-F238E27FC236}">
                    <a16:creationId xmlns:a16="http://schemas.microsoft.com/office/drawing/2014/main" id="{A113FF90-124D-AB55-E440-34C1E92604D7}"/>
                  </a:ext>
                </a:extLst>
              </p:cNvPr>
              <p:cNvPicPr>
                <a:picLocks noChangeAspect="1"/>
              </p:cNvPicPr>
              <p:nvPr/>
            </p:nvPicPr>
            <p:blipFill>
              <a:blip r:embed="rId14"/>
              <a:stretch>
                <a:fillRect/>
              </a:stretch>
            </p:blipFill>
            <p:spPr>
              <a:xfrm>
                <a:off x="9898652" y="4745022"/>
                <a:ext cx="1487004" cy="1305225"/>
              </a:xfrm>
              <a:prstGeom prst="rect">
                <a:avLst/>
              </a:prstGeom>
            </p:spPr>
          </p:pic>
        </p:grpSp>
      </p:grpSp>
      <p:pic>
        <p:nvPicPr>
          <p:cNvPr id="48" name="Picture 47">
            <a:extLst>
              <a:ext uri="{FF2B5EF4-FFF2-40B4-BE49-F238E27FC236}">
                <a16:creationId xmlns:a16="http://schemas.microsoft.com/office/drawing/2014/main" id="{B8CECE43-B8E2-301C-861E-D5A529B98378}"/>
              </a:ext>
            </a:extLst>
          </p:cNvPr>
          <p:cNvPicPr>
            <a:picLocks noChangeAspect="1"/>
          </p:cNvPicPr>
          <p:nvPr/>
        </p:nvPicPr>
        <p:blipFill>
          <a:blip r:embed="rId11"/>
          <a:stretch>
            <a:fillRect/>
          </a:stretch>
        </p:blipFill>
        <p:spPr>
          <a:xfrm rot="1659564">
            <a:off x="1528806" y="1453209"/>
            <a:ext cx="592444" cy="686440"/>
          </a:xfrm>
          <a:prstGeom prst="rect">
            <a:avLst/>
          </a:prstGeom>
        </p:spPr>
      </p:pic>
      <p:sp>
        <p:nvSpPr>
          <p:cNvPr id="49" name="Oval 48">
            <a:extLst>
              <a:ext uri="{FF2B5EF4-FFF2-40B4-BE49-F238E27FC236}">
                <a16:creationId xmlns:a16="http://schemas.microsoft.com/office/drawing/2014/main" id="{17DBAB27-DD2E-94BE-FECE-CD08BF0CE8F5}"/>
              </a:ext>
            </a:extLst>
          </p:cNvPr>
          <p:cNvSpPr/>
          <p:nvPr/>
        </p:nvSpPr>
        <p:spPr>
          <a:xfrm rot="17161065">
            <a:off x="2637084" y="1453894"/>
            <a:ext cx="671618" cy="689043"/>
          </a:xfrm>
          <a:prstGeom prst="ellipse">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E98C1C94-CB16-E4BD-7A2A-994066D588A3}"/>
              </a:ext>
            </a:extLst>
          </p:cNvPr>
          <p:cNvPicPr>
            <a:picLocks noChangeAspect="1"/>
          </p:cNvPicPr>
          <p:nvPr/>
        </p:nvPicPr>
        <p:blipFill>
          <a:blip r:embed="rId15"/>
          <a:stretch>
            <a:fillRect/>
          </a:stretch>
        </p:blipFill>
        <p:spPr>
          <a:xfrm>
            <a:off x="3715373" y="1354920"/>
            <a:ext cx="843401" cy="783916"/>
          </a:xfrm>
          <a:prstGeom prst="rect">
            <a:avLst/>
          </a:prstGeom>
        </p:spPr>
      </p:pic>
      <p:sp>
        <p:nvSpPr>
          <p:cNvPr id="5" name="TextBox 4">
            <a:extLst>
              <a:ext uri="{FF2B5EF4-FFF2-40B4-BE49-F238E27FC236}">
                <a16:creationId xmlns:a16="http://schemas.microsoft.com/office/drawing/2014/main" id="{FDB45DC6-DB10-AA5A-236A-C3B12E738F74}"/>
              </a:ext>
            </a:extLst>
          </p:cNvPr>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8" name="TextBox 7">
            <a:extLst>
              <a:ext uri="{FF2B5EF4-FFF2-40B4-BE49-F238E27FC236}">
                <a16:creationId xmlns:a16="http://schemas.microsoft.com/office/drawing/2014/main" id="{797C6AE0-635D-4E9A-6846-CD46154C8E4C}"/>
              </a:ext>
            </a:extLst>
          </p:cNvPr>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9" name="TextBox 8">
            <a:extLst>
              <a:ext uri="{FF2B5EF4-FFF2-40B4-BE49-F238E27FC236}">
                <a16:creationId xmlns:a16="http://schemas.microsoft.com/office/drawing/2014/main" id="{7BE1A8E8-562A-6013-0020-D591D4D171F5}"/>
              </a:ext>
            </a:extLst>
          </p:cNvPr>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Tree>
    <p:extLst>
      <p:ext uri="{BB962C8B-B14F-4D97-AF65-F5344CB8AC3E}">
        <p14:creationId xmlns:p14="http://schemas.microsoft.com/office/powerpoint/2010/main" val="256105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865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3542206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5248656"/>
          </a:xfrm>
        </p:spPr>
        <p:txBody>
          <a:bodyPr>
            <a:normAutofit fontScale="92500" lnSpcReduction="10000"/>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7840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27012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3712E27-AF7B-2B4D-A18D-D9C5E7ED6780}"/>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9157C651-5D9D-BB48-AC50-672FBF0F1BDA}"/>
              </a:ext>
            </a:extLst>
          </p:cNvPr>
          <p:cNvPicPr>
            <a:picLocks noChangeAspect="1"/>
          </p:cNvPicPr>
          <p:nvPr/>
        </p:nvPicPr>
        <p:blipFill>
          <a:blip r:embed="rId7"/>
          <a:stretch>
            <a:fillRect/>
          </a:stretch>
        </p:blipFill>
        <p:spPr>
          <a:xfrm rot="5400000">
            <a:off x="7652884" y="2181674"/>
            <a:ext cx="1043985" cy="1241006"/>
          </a:xfrm>
          <a:prstGeom prst="rect">
            <a:avLst/>
          </a:prstGeom>
        </p:spPr>
      </p:pic>
    </p:spTree>
    <p:extLst>
      <p:ext uri="{BB962C8B-B14F-4D97-AF65-F5344CB8AC3E}">
        <p14:creationId xmlns:p14="http://schemas.microsoft.com/office/powerpoint/2010/main" val="259001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3262203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18794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833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12062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083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normAutofit fontScale="92500" lnSpcReduction="20000"/>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489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3885842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372875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47358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3599454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7EF6AE24-9B5D-5F48-93E7-14DA4A52C25B}"/>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rot="5400000">
            <a:off x="8898550" y="2263436"/>
            <a:ext cx="1043985" cy="1241006"/>
          </a:xfrm>
          <a:prstGeom prst="rect">
            <a:avLst/>
          </a:prstGeom>
        </p:spPr>
      </p:pic>
    </p:spTree>
    <p:extLst>
      <p:ext uri="{BB962C8B-B14F-4D97-AF65-F5344CB8AC3E}">
        <p14:creationId xmlns:p14="http://schemas.microsoft.com/office/powerpoint/2010/main" val="316710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040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tretch>
            <a:fillRect/>
          </a:stretch>
        </p:blipFill>
        <p:spPr>
          <a:xfrm>
            <a:off x="1580507" y="1253134"/>
            <a:ext cx="4345010" cy="427999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tretch>
            <a:fillRect/>
          </a:stretch>
        </p:blipFill>
        <p:spPr>
          <a:xfrm>
            <a:off x="6266485" y="1253134"/>
            <a:ext cx="4367122" cy="4279997"/>
          </a:xfrm>
          <a:prstGeom prst="rect">
            <a:avLst/>
          </a:prstGeom>
        </p:spPr>
      </p:pic>
    </p:spTree>
    <p:extLst>
      <p:ext uri="{BB962C8B-B14F-4D97-AF65-F5344CB8AC3E}">
        <p14:creationId xmlns:p14="http://schemas.microsoft.com/office/powerpoint/2010/main" val="19376370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1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3134"/>
            <a:ext cx="4356037" cy="4279997"/>
          </a:xfrm>
          <a:prstGeom prst="rect">
            <a:avLst/>
          </a:prstGeom>
        </p:spPr>
      </p:pic>
    </p:spTree>
    <p:extLst>
      <p:ext uri="{BB962C8B-B14F-4D97-AF65-F5344CB8AC3E}">
        <p14:creationId xmlns:p14="http://schemas.microsoft.com/office/powerpoint/2010/main" val="53003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0507" y="1263970"/>
            <a:ext cx="4345009"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7" cy="4269132"/>
          </a:xfrm>
          <a:prstGeom prst="rect">
            <a:avLst/>
          </a:prstGeom>
        </p:spPr>
      </p:pic>
    </p:spTree>
    <p:extLst>
      <p:ext uri="{BB962C8B-B14F-4D97-AF65-F5344CB8AC3E}">
        <p14:creationId xmlns:p14="http://schemas.microsoft.com/office/powerpoint/2010/main" val="1448367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63970"/>
            <a:ext cx="4333980" cy="42583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2"/>
          </a:xfrm>
          <a:prstGeom prst="rect">
            <a:avLst/>
          </a:prstGeom>
        </p:spPr>
      </p:pic>
    </p:spTree>
    <p:extLst>
      <p:ext uri="{BB962C8B-B14F-4D97-AF65-F5344CB8AC3E}">
        <p14:creationId xmlns:p14="http://schemas.microsoft.com/office/powerpoint/2010/main" val="12561220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86021" y="1274779"/>
            <a:ext cx="433398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6" cy="4269131"/>
          </a:xfrm>
          <a:prstGeom prst="rect">
            <a:avLst/>
          </a:prstGeom>
        </p:spPr>
      </p:pic>
    </p:spTree>
    <p:extLst>
      <p:ext uri="{BB962C8B-B14F-4D97-AF65-F5344CB8AC3E}">
        <p14:creationId xmlns:p14="http://schemas.microsoft.com/office/powerpoint/2010/main" val="3507711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74779"/>
            <a:ext cx="4322950" cy="4236707"/>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72027" y="1258566"/>
            <a:ext cx="4356035" cy="4269131"/>
          </a:xfrm>
          <a:prstGeom prst="rect">
            <a:avLst/>
          </a:prstGeom>
        </p:spPr>
      </p:pic>
    </p:spTree>
    <p:extLst>
      <p:ext uri="{BB962C8B-B14F-4D97-AF65-F5344CB8AC3E}">
        <p14:creationId xmlns:p14="http://schemas.microsoft.com/office/powerpoint/2010/main" val="3854132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1536" y="1280170"/>
            <a:ext cx="4322950"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58566"/>
            <a:ext cx="4333978" cy="4269131"/>
          </a:xfrm>
          <a:prstGeom prst="rect">
            <a:avLst/>
          </a:prstGeom>
        </p:spPr>
      </p:pic>
    </p:spTree>
    <p:extLst>
      <p:ext uri="{BB962C8B-B14F-4D97-AF65-F5344CB8AC3E}">
        <p14:creationId xmlns:p14="http://schemas.microsoft.com/office/powerpoint/2010/main" val="34639961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5"/>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83055" y="1269374"/>
            <a:ext cx="4333978" cy="4247514"/>
          </a:xfrm>
          <a:prstGeom prst="rect">
            <a:avLst/>
          </a:prstGeom>
        </p:spPr>
      </p:pic>
    </p:spTree>
    <p:extLst>
      <p:ext uri="{BB962C8B-B14F-4D97-AF65-F5344CB8AC3E}">
        <p14:creationId xmlns:p14="http://schemas.microsoft.com/office/powerpoint/2010/main" val="10616571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597036" y="1280170"/>
            <a:ext cx="4311949"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4"/>
          </a:xfrm>
          <a:prstGeom prst="rect">
            <a:avLst/>
          </a:prstGeom>
        </p:spPr>
      </p:pic>
    </p:spTree>
    <p:extLst>
      <p:ext uri="{BB962C8B-B14F-4D97-AF65-F5344CB8AC3E}">
        <p14:creationId xmlns:p14="http://schemas.microsoft.com/office/powerpoint/2010/main" val="1454089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0.32768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98061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80170"/>
            <a:ext cx="4290115" cy="4225924"/>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69374"/>
            <a:ext cx="4312033" cy="4247513"/>
          </a:xfrm>
          <a:prstGeom prst="rect">
            <a:avLst/>
          </a:prstGeom>
        </p:spPr>
      </p:pic>
    </p:spTree>
    <p:extLst>
      <p:ext uri="{BB962C8B-B14F-4D97-AF65-F5344CB8AC3E}">
        <p14:creationId xmlns:p14="http://schemas.microsoft.com/office/powerpoint/2010/main" val="29226281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07953" y="1290869"/>
            <a:ext cx="4290115"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3" cy="4236760"/>
          </a:xfrm>
          <a:prstGeom prst="rect">
            <a:avLst/>
          </a:prstGeom>
        </p:spPr>
      </p:pic>
    </p:spTree>
    <p:extLst>
      <p:ext uri="{BB962C8B-B14F-4D97-AF65-F5344CB8AC3E}">
        <p14:creationId xmlns:p14="http://schemas.microsoft.com/office/powerpoint/2010/main" val="26005608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0" y="556702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6" name="Picture 5">
            <a:extLst>
              <a:ext uri="{FF2B5EF4-FFF2-40B4-BE49-F238E27FC236}">
                <a16:creationId xmlns:a16="http://schemas.microsoft.com/office/drawing/2014/main" id="{B1C75248-8B74-4B56-AFD7-67022FA11914}"/>
              </a:ext>
            </a:extLst>
          </p:cNvPr>
          <p:cNvPicPr>
            <a:picLocks noChangeAspect="1"/>
          </p:cNvPicPr>
          <p:nvPr/>
        </p:nvPicPr>
        <p:blipFill>
          <a:blip r:embed="rId3"/>
          <a:srcRect/>
          <a:stretch/>
        </p:blipFill>
        <p:spPr>
          <a:xfrm>
            <a:off x="1613397" y="1290869"/>
            <a:ext cx="4279226" cy="4204526"/>
          </a:xfrm>
          <a:prstGeom prst="rect">
            <a:avLst/>
          </a:prstGeom>
        </p:spPr>
      </p:pic>
      <p:pic>
        <p:nvPicPr>
          <p:cNvPr id="10" name="Picture 9">
            <a:extLst>
              <a:ext uri="{FF2B5EF4-FFF2-40B4-BE49-F238E27FC236}">
                <a16:creationId xmlns:a16="http://schemas.microsoft.com/office/drawing/2014/main" id="{E0951AEF-6474-4D73-8FDF-E9B01D800D55}"/>
              </a:ext>
            </a:extLst>
          </p:cNvPr>
          <p:cNvPicPr>
            <a:picLocks noChangeAspect="1"/>
          </p:cNvPicPr>
          <p:nvPr/>
        </p:nvPicPr>
        <p:blipFill>
          <a:blip r:embed="rId4"/>
          <a:srcRect/>
          <a:stretch/>
        </p:blipFill>
        <p:spPr>
          <a:xfrm>
            <a:off x="6294027" y="1274750"/>
            <a:ext cx="4312032" cy="4236760"/>
          </a:xfrm>
          <a:prstGeom prst="rect">
            <a:avLst/>
          </a:prstGeom>
        </p:spPr>
      </p:pic>
    </p:spTree>
    <p:extLst>
      <p:ext uri="{BB962C8B-B14F-4D97-AF65-F5344CB8AC3E}">
        <p14:creationId xmlns:p14="http://schemas.microsoft.com/office/powerpoint/2010/main" val="3842888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6391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42827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6122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normAutofit lnSpcReduction="10000"/>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6719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42890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18BC26-25BA-4842-8A94-4B1E02815881}"/>
              </a:ext>
            </a:extLst>
          </p:cNvPr>
          <p:cNvPicPr>
            <a:picLocks noChangeAspect="1"/>
          </p:cNvPicPr>
          <p:nvPr/>
        </p:nvPicPr>
        <p:blipFill>
          <a:blip r:embed="rId2"/>
          <a:stretch>
            <a:fillRect/>
          </a:stretch>
        </p:blipFill>
        <p:spPr>
          <a:xfrm>
            <a:off x="0" y="1135789"/>
            <a:ext cx="11508757" cy="4891221"/>
          </a:xfrm>
          <a:prstGeom prst="rect">
            <a:avLst/>
          </a:prstGeom>
          <a:noFill/>
        </p:spPr>
      </p:pic>
      <p:sp>
        <p:nvSpPr>
          <p:cNvPr id="5" name="AutoShape 4" descr="Millenium Falcon jump to Hyperspace by KartunisGandum on DeviantArt">
            <a:extLst>
              <a:ext uri="{FF2B5EF4-FFF2-40B4-BE49-F238E27FC236}">
                <a16:creationId xmlns:a16="http://schemas.microsoft.com/office/drawing/2014/main" id="{429ADA44-C575-C043-B0B7-FE813A1F6E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46921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527A-AC0A-E047-9034-5975F5EB8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2462BB-0425-EA41-8AE1-08C781D297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91869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3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53.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5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5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6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6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62.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4.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6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TotalTime>
  <Words>12318</Words>
  <Application>Microsoft Macintosh PowerPoint</Application>
  <PresentationFormat>Widescreen</PresentationFormat>
  <Paragraphs>1684</Paragraphs>
  <Slides>116</Slides>
  <Notes>85</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Arial</vt:lpstr>
      <vt:lpstr>Calibri</vt:lpstr>
      <vt:lpstr>Noto Sans Symbols</vt:lpstr>
      <vt:lpstr>Open Sans</vt:lpstr>
      <vt:lpstr>Open Sans SemiBold</vt:lpstr>
      <vt:lpstr>Times New Roman</vt:lpstr>
      <vt:lpstr>Wingdings</vt:lpstr>
      <vt:lpstr>Office Theme</vt:lpstr>
      <vt:lpstr>Markov Decision Processes</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Stochastic Transition Model</vt:lpstr>
      <vt:lpstr>Stochastic Transition Model</vt:lpstr>
      <vt:lpstr>Reward function </vt:lpstr>
      <vt:lpstr>Markov Decision Process</vt:lpstr>
      <vt:lpstr>Markov Decision Process</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Policies and Rewards</vt:lpstr>
      <vt:lpstr>Sequences of Rewards</vt:lpstr>
      <vt:lpstr>Sequences of Rewards</vt:lpstr>
      <vt:lpstr>Sequences of Rewards</vt:lpstr>
      <vt:lpstr>Utilities Over Time</vt:lpstr>
      <vt:lpstr>Utilities of Sequences</vt:lpstr>
      <vt:lpstr>Utilities of Sequences</vt:lpstr>
      <vt:lpstr>Discounting</vt:lpstr>
      <vt:lpstr>Discounting</vt:lpstr>
      <vt:lpstr>Stationary Preferences</vt:lpstr>
      <vt:lpstr>Infinite Utilities?!</vt:lpstr>
      <vt:lpstr>Recap: Defining MDPs</vt:lpstr>
      <vt:lpstr>Example Hyperdrive MDP</vt:lpstr>
      <vt:lpstr>MDP Search Trees</vt:lpstr>
      <vt:lpstr>Hyperdrive Search Tree</vt:lpstr>
      <vt:lpstr>Optimal Quantities</vt:lpstr>
      <vt:lpstr>Values of States</vt:lpstr>
      <vt:lpstr>Hyperdrive Search Tree</vt:lpstr>
      <vt:lpstr>Hyperdrive Search Tree</vt:lpstr>
      <vt:lpstr>Hyperdrive Search Tree</vt:lpstr>
      <vt:lpstr>Racing Search Tree</vt:lpstr>
      <vt:lpstr>Racing Search Tree</vt:lpstr>
      <vt:lpstr>Racing Search Tree</vt:lpstr>
      <vt:lpstr>Computing Time-Limited Values</vt:lpstr>
      <vt:lpstr>Time-Limited Values</vt:lpstr>
      <vt:lpstr>Computing Time-Limited Values</vt:lpstr>
      <vt:lpstr>Value Iteration</vt:lpstr>
      <vt:lpstr>Value Iteration</vt:lpstr>
      <vt:lpstr>Example: Value Iteration</vt:lpstr>
      <vt:lpstr>Example: 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k=100</vt:lpstr>
      <vt:lpstr>Problems with Value Iteration</vt:lpstr>
      <vt:lpstr>Policy Iteration</vt:lpstr>
      <vt:lpstr>Policy Iteration</vt:lpstr>
      <vt:lpstr>Comparison</vt:lpstr>
      <vt:lpstr>Summary: MDP Algorithms</vt:lpstr>
      <vt:lpstr>PowerPoint Presentation</vt:lpstr>
      <vt:lpstr>PowerPoint Presentation</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Micromort examples</vt:lpstr>
      <vt:lpstr>Human Utilities</vt:lpstr>
      <vt:lpstr>Money</vt:lpstr>
      <vt:lpstr>Example: Insurance</vt:lpstr>
      <vt:lpstr>Example: Human Rationality?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Decision Processes</dc:title>
  <dc:creator>Callison-Burch, Christopher</dc:creator>
  <cp:lastModifiedBy>Callison-Burch, Christopher</cp:lastModifiedBy>
  <cp:revision>68</cp:revision>
  <dcterms:created xsi:type="dcterms:W3CDTF">2020-10-08T02:34:55Z</dcterms:created>
  <dcterms:modified xsi:type="dcterms:W3CDTF">2022-10-13T15:58:15Z</dcterms:modified>
</cp:coreProperties>
</file>